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306" y="-5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CA4C5-0339-4B01-B380-4F2D02FEBA14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F06A-2566-4AD5-B936-A9239C92DF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CA4C5-0339-4B01-B380-4F2D02FEBA14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F06A-2566-4AD5-B936-A9239C92DF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CA4C5-0339-4B01-B380-4F2D02FEBA14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F06A-2566-4AD5-B936-A9239C92DF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CA4C5-0339-4B01-B380-4F2D02FEBA14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F06A-2566-4AD5-B936-A9239C92DF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CA4C5-0339-4B01-B380-4F2D02FEBA14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F06A-2566-4AD5-B936-A9239C92DF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CA4C5-0339-4B01-B380-4F2D02FEBA14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F06A-2566-4AD5-B936-A9239C92DF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CA4C5-0339-4B01-B380-4F2D02FEBA14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F06A-2566-4AD5-B936-A9239C92DF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CA4C5-0339-4B01-B380-4F2D02FEBA14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F06A-2566-4AD5-B936-A9239C92DF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CA4C5-0339-4B01-B380-4F2D02FEBA14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F06A-2566-4AD5-B936-A9239C92DF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CA4C5-0339-4B01-B380-4F2D02FEBA14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F06A-2566-4AD5-B936-A9239C92DF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CA4C5-0339-4B01-B380-4F2D02FEBA14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F06A-2566-4AD5-B936-A9239C92DF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CA4C5-0339-4B01-B380-4F2D02FEBA14}" type="datetimeFigureOut">
              <a:rPr lang="ru-RU" smtClean="0"/>
              <a:pPr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0F06A-2566-4AD5-B936-A9239C92DFD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 descr="https://aeternamemoria.ru/wp-content/uploads/2022/08/dzhon-ronald-ruel-tolkin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68" name="Picture 4" descr="https://aeternamemoria.ru/wp-content/uploads/2022/08/dzhon-ronald-ruel-tolkin.jpg"/>
          <p:cNvPicPr>
            <a:picLocks noChangeAspect="1" noChangeArrowheads="1"/>
          </p:cNvPicPr>
          <p:nvPr/>
        </p:nvPicPr>
        <p:blipFill>
          <a:blip r:embed="rId2" cstate="print">
            <a:lum bright="-20000"/>
          </a:blip>
          <a:srcRect t="4432"/>
          <a:stretch>
            <a:fillRect/>
          </a:stretch>
        </p:blipFill>
        <p:spPr bwMode="auto">
          <a:xfrm>
            <a:off x="179512" y="188640"/>
            <a:ext cx="8712968" cy="642091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51520" y="260648"/>
            <a:ext cx="5688632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Создатель </a:t>
            </a:r>
          </a:p>
          <a:p>
            <a:pPr algn="ctr"/>
            <a:r>
              <a:rPr lang="ru-RU" sz="48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«Властелина колец»</a:t>
            </a:r>
          </a:p>
          <a:p>
            <a:pPr algn="ctr"/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71600" y="5157192"/>
            <a:ext cx="694267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Джон Рональд </a:t>
            </a:r>
            <a:r>
              <a:rPr lang="ru-RU" sz="44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Руэль</a:t>
            </a:r>
            <a:r>
              <a:rPr lang="ru-RU" sz="4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44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Толкин</a:t>
            </a:r>
            <a:endParaRPr lang="ru-RU" sz="44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(1892-1973)</a:t>
            </a:r>
            <a:endParaRPr lang="ru-RU" sz="4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https://coolwallpapers.me/picsup/5435029-lord-rings-wallpapers.jpg"/>
          <p:cNvPicPr>
            <a:picLocks noChangeAspect="1" noChangeArrowheads="1"/>
          </p:cNvPicPr>
          <p:nvPr/>
        </p:nvPicPr>
        <p:blipFill>
          <a:blip r:embed="rId2" cstate="print">
            <a:lum bright="-20000"/>
          </a:blip>
          <a:srcRect t="5861" r="30530" b="2826"/>
          <a:stretch>
            <a:fillRect/>
          </a:stretch>
        </p:blipFill>
        <p:spPr bwMode="auto">
          <a:xfrm>
            <a:off x="136079" y="135682"/>
            <a:ext cx="8837345" cy="655272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23528" y="404664"/>
            <a:ext cx="396044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Джон </a:t>
            </a:r>
            <a:r>
              <a:rPr lang="ru-RU" sz="2000" b="1" dirty="0" err="1" smtClean="0">
                <a:solidFill>
                  <a:schemeClr val="bg1"/>
                </a:solidFill>
              </a:rPr>
              <a:t>Ро́нальд</a:t>
            </a:r>
            <a:r>
              <a:rPr lang="ru-RU" sz="2000" b="1" dirty="0">
                <a:solidFill>
                  <a:schemeClr val="bg1"/>
                </a:solidFill>
              </a:rPr>
              <a:t> </a:t>
            </a:r>
            <a:r>
              <a:rPr lang="ru-RU" sz="2000" b="1" dirty="0" err="1" smtClean="0">
                <a:solidFill>
                  <a:schemeClr val="bg1"/>
                </a:solidFill>
              </a:rPr>
              <a:t>Ру́элТо́лкин</a:t>
            </a:r>
            <a:r>
              <a:rPr lang="ru-RU" sz="2000" b="1" dirty="0" smtClean="0">
                <a:solidFill>
                  <a:schemeClr val="bg1"/>
                </a:solidFill>
              </a:rPr>
              <a:t> (3 января</a:t>
            </a:r>
            <a:r>
              <a:rPr lang="ru-RU" sz="2000" b="1" dirty="0">
                <a:solidFill>
                  <a:schemeClr val="bg1"/>
                </a:solidFill>
              </a:rPr>
              <a:t> </a:t>
            </a:r>
            <a:r>
              <a:rPr lang="ru-RU" sz="2000" b="1" dirty="0" smtClean="0">
                <a:solidFill>
                  <a:schemeClr val="bg1"/>
                </a:solidFill>
              </a:rPr>
              <a:t>1892</a:t>
            </a:r>
            <a:r>
              <a:rPr lang="ru-RU" sz="2000" b="1" dirty="0">
                <a:solidFill>
                  <a:schemeClr val="bg1"/>
                </a:solidFill>
              </a:rPr>
              <a:t> — 2 сентября </a:t>
            </a:r>
            <a:r>
              <a:rPr lang="ru-RU" sz="2000" b="1" dirty="0" smtClean="0">
                <a:solidFill>
                  <a:schemeClr val="bg1"/>
                </a:solidFill>
              </a:rPr>
              <a:t>1973)</a:t>
            </a:r>
            <a:r>
              <a:rPr lang="ru-RU" sz="2000" b="1" dirty="0">
                <a:solidFill>
                  <a:schemeClr val="bg1"/>
                </a:solidFill>
              </a:rPr>
              <a:t> — английский писатель и поэт, переводчик, лингвист, филолог. </a:t>
            </a:r>
            <a:endParaRPr lang="ru-RU" sz="2000" b="1" dirty="0" smtClean="0">
              <a:solidFill>
                <a:schemeClr val="bg1"/>
              </a:solidFill>
            </a:endParaRPr>
          </a:p>
          <a:p>
            <a:r>
              <a:rPr lang="ru-RU" sz="2000" b="1" dirty="0" smtClean="0">
                <a:solidFill>
                  <a:schemeClr val="bg1"/>
                </a:solidFill>
              </a:rPr>
              <a:t>Один </a:t>
            </a:r>
            <a:r>
              <a:rPr lang="ru-RU" sz="2000" b="1" dirty="0">
                <a:solidFill>
                  <a:schemeClr val="bg1"/>
                </a:solidFill>
              </a:rPr>
              <a:t>из самых известных писателей, автор более двухсот различных публикаций </a:t>
            </a:r>
            <a:endParaRPr lang="ru-RU" sz="2000" b="1" dirty="0" smtClean="0">
              <a:solidFill>
                <a:schemeClr val="bg1"/>
              </a:solidFill>
            </a:endParaRPr>
          </a:p>
          <a:p>
            <a:r>
              <a:rPr lang="ru-RU" sz="2000" b="1" dirty="0" smtClean="0">
                <a:solidFill>
                  <a:schemeClr val="bg1"/>
                </a:solidFill>
              </a:rPr>
              <a:t>(</a:t>
            </a:r>
            <a:r>
              <a:rPr lang="ru-RU" sz="2000" b="1" dirty="0">
                <a:solidFill>
                  <a:schemeClr val="bg1"/>
                </a:solidFill>
              </a:rPr>
              <a:t>37 книг, 63 статьи, 121 перевод) и множества незавершённых работ.</a:t>
            </a:r>
          </a:p>
        </p:txBody>
      </p:sp>
      <p:sp>
        <p:nvSpPr>
          <p:cNvPr id="14338" name="AutoShape 2" descr="https://coolwallpapers.me/picsup/5435029-lord-rings-wallpaper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Picture 4" descr="https://metropolitanmagazine.it/wp-content/uploads/2018/04/tolkie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3861048"/>
            <a:ext cx="4430513" cy="24644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 descr="https://fb.ru/misc/i/gallery/71542/294000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4" descr="https://coolwallpapers.me/picsup/5435029-lord-rings-wallpapers.jpg"/>
          <p:cNvPicPr>
            <a:picLocks noChangeAspect="1" noChangeArrowheads="1"/>
          </p:cNvPicPr>
          <p:nvPr/>
        </p:nvPicPr>
        <p:blipFill>
          <a:blip r:embed="rId2" cstate="print">
            <a:lum bright="-20000"/>
          </a:blip>
          <a:srcRect t="5861" r="30530" b="2826"/>
          <a:stretch>
            <a:fillRect/>
          </a:stretch>
        </p:blipFill>
        <p:spPr bwMode="auto">
          <a:xfrm>
            <a:off x="136079" y="135682"/>
            <a:ext cx="8837345" cy="655272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5536" y="404664"/>
            <a:ext cx="381642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</a:rPr>
              <a:t>	Наиболее </a:t>
            </a:r>
            <a:r>
              <a:rPr lang="ru-RU" sz="2000" b="1" dirty="0">
                <a:solidFill>
                  <a:schemeClr val="bg1">
                    <a:lumMod val="95000"/>
                  </a:schemeClr>
                </a:solidFill>
              </a:rPr>
              <a:t>известен как автор классических произведений «высокого фэнтези»: «Хоббит, или Туда и обратно», «Властелин колец» и «Сильмариллион». </a:t>
            </a:r>
            <a:endParaRPr lang="ru-RU" sz="20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</a:rPr>
              <a:t>	Эти </a:t>
            </a:r>
            <a:r>
              <a:rPr lang="ru-RU" sz="2000" b="1" dirty="0">
                <a:solidFill>
                  <a:schemeClr val="bg1">
                    <a:lumMod val="95000"/>
                  </a:schemeClr>
                </a:solidFill>
              </a:rPr>
              <a:t>книги породили сотни переводов, подражаний, продолжений и адаптаций и стали заметным явлением культуры XX </a:t>
            </a:r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</a:rPr>
              <a:t>века.</a:t>
            </a:r>
            <a:endParaRPr lang="ru-RU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" name="Picture 2" descr="https://www.podpisnie.ru/upload/iblock/02a/qbmsv3iy0ks05gaop1ntqcqrh6txcif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3645024"/>
            <a:ext cx="2224031" cy="28567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4" descr="https://mixsp.ru/files/100/100b0ff9da27fd8f07d2cd43f3742b4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476672"/>
            <a:ext cx="2592288" cy="40526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coolwallpapers.me/picsup/5435029-lord-rings-wallpapers.jpg"/>
          <p:cNvPicPr>
            <a:picLocks noChangeAspect="1" noChangeArrowheads="1"/>
          </p:cNvPicPr>
          <p:nvPr/>
        </p:nvPicPr>
        <p:blipFill>
          <a:blip r:embed="rId2" cstate="print">
            <a:lum bright="-30000"/>
          </a:blip>
          <a:srcRect t="5861" r="30530" b="2826"/>
          <a:stretch>
            <a:fillRect/>
          </a:stretch>
        </p:blipFill>
        <p:spPr bwMode="auto">
          <a:xfrm>
            <a:off x="136079" y="135682"/>
            <a:ext cx="8837345" cy="655272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23528" y="404664"/>
            <a:ext cx="532859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	В 1948 году </a:t>
            </a:r>
            <a:r>
              <a:rPr lang="ru-RU" sz="2000" b="1" dirty="0" err="1" smtClean="0">
                <a:solidFill>
                  <a:schemeClr val="bg1"/>
                </a:solidFill>
              </a:rPr>
              <a:t>Толкин</a:t>
            </a:r>
            <a:r>
              <a:rPr lang="ru-RU" sz="2000" b="1" dirty="0" smtClean="0">
                <a:solidFill>
                  <a:schemeClr val="bg1"/>
                </a:solidFill>
              </a:rPr>
              <a:t> закончил работу над романом «Властелин колец» — почти десятилетие спустя после первого наброска. Он предложил книгу издательству Allen &amp; </a:t>
            </a:r>
            <a:r>
              <a:rPr lang="ru-RU" sz="2000" b="1" dirty="0" err="1" smtClean="0">
                <a:solidFill>
                  <a:schemeClr val="bg1"/>
                </a:solidFill>
              </a:rPr>
              <a:t>Unwin</a:t>
            </a:r>
            <a:r>
              <a:rPr lang="ru-RU" sz="2000" b="1" dirty="0" smtClean="0">
                <a:solidFill>
                  <a:schemeClr val="bg1"/>
                </a:solidFill>
              </a:rPr>
              <a:t>. По замыслу </a:t>
            </a:r>
            <a:r>
              <a:rPr lang="ru-RU" sz="2000" b="1" dirty="0" err="1" smtClean="0">
                <a:solidFill>
                  <a:schemeClr val="bg1"/>
                </a:solidFill>
              </a:rPr>
              <a:t>Толкина</a:t>
            </a:r>
            <a:r>
              <a:rPr lang="ru-RU" sz="2000" b="1" dirty="0" smtClean="0">
                <a:solidFill>
                  <a:schemeClr val="bg1"/>
                </a:solidFill>
              </a:rPr>
              <a:t>, одновременно с «Властелином колец» следовало опубликовать «Сильмариллион», но издательство не пошло на это. 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	Тогда в 1950 году </a:t>
            </a:r>
            <a:r>
              <a:rPr lang="ru-RU" sz="2000" b="1" dirty="0" err="1" smtClean="0">
                <a:solidFill>
                  <a:schemeClr val="bg1"/>
                </a:solidFill>
              </a:rPr>
              <a:t>Толкин</a:t>
            </a:r>
            <a:r>
              <a:rPr lang="ru-RU" sz="2000" b="1" dirty="0" smtClean="0">
                <a:solidFill>
                  <a:schemeClr val="bg1"/>
                </a:solidFill>
              </a:rPr>
              <a:t> предложил своё произведение издательству Collins, но сотрудник издательства Милтон </a:t>
            </a:r>
            <a:r>
              <a:rPr lang="ru-RU" sz="2000" b="1" dirty="0" err="1" smtClean="0">
                <a:solidFill>
                  <a:schemeClr val="bg1"/>
                </a:solidFill>
              </a:rPr>
              <a:t>Уолдмен</a:t>
            </a:r>
            <a:r>
              <a:rPr lang="ru-RU" sz="2000" b="1" dirty="0" smtClean="0">
                <a:solidFill>
                  <a:schemeClr val="bg1"/>
                </a:solidFill>
              </a:rPr>
              <a:t> (</a:t>
            </a:r>
            <a:r>
              <a:rPr lang="ru-RU" sz="2000" b="1" i="1" dirty="0" err="1" smtClean="0">
                <a:solidFill>
                  <a:schemeClr val="bg1"/>
                </a:solidFill>
              </a:rPr>
              <a:t>Milton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Waldman</a:t>
            </a:r>
            <a:r>
              <a:rPr lang="ru-RU" sz="2000" b="1" dirty="0" smtClean="0">
                <a:solidFill>
                  <a:schemeClr val="bg1"/>
                </a:solidFill>
              </a:rPr>
              <a:t>) заявил, что роман «остро нуждается в урезании». 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	В 1952 году </a:t>
            </a:r>
            <a:r>
              <a:rPr lang="ru-RU" sz="2000" b="1" dirty="0" err="1" smtClean="0">
                <a:solidFill>
                  <a:schemeClr val="bg1"/>
                </a:solidFill>
              </a:rPr>
              <a:t>Толкин</a:t>
            </a:r>
            <a:r>
              <a:rPr lang="ru-RU" sz="2000" b="1" dirty="0" smtClean="0">
                <a:solidFill>
                  <a:schemeClr val="bg1"/>
                </a:solidFill>
              </a:rPr>
              <a:t> снова написал в Allen &amp; </a:t>
            </a:r>
            <a:r>
              <a:rPr lang="ru-RU" sz="2000" b="1" dirty="0" err="1" smtClean="0">
                <a:solidFill>
                  <a:schemeClr val="bg1"/>
                </a:solidFill>
              </a:rPr>
              <a:t>Unwin</a:t>
            </a:r>
            <a:r>
              <a:rPr lang="ru-RU" sz="2000" b="1" dirty="0" smtClean="0">
                <a:solidFill>
                  <a:schemeClr val="bg1"/>
                </a:solidFill>
              </a:rPr>
              <a:t>: «Я с радостью рассмотрю возможность публикации любой части текста». Издательство согласилось опубликовать роман целиком, без </a:t>
            </a:r>
            <a:r>
              <a:rPr lang="ru-RU" sz="2000" b="1" dirty="0" err="1" smtClean="0">
                <a:solidFill>
                  <a:schemeClr val="bg1"/>
                </a:solidFill>
              </a:rPr>
              <a:t>урезаний</a:t>
            </a:r>
            <a:r>
              <a:rPr lang="ru-RU" sz="2000" b="1" dirty="0" smtClean="0">
                <a:solidFill>
                  <a:schemeClr val="bg1"/>
                </a:solidFill>
              </a:rPr>
              <a:t>.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https://scriptura.ru/wa-data/public/shop/products/25/84/8425/images/13073/13073.9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476672"/>
            <a:ext cx="1593705" cy="23262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8" descr="https://cdn21vek.by/img/galleries/5795/434/preview_b/ast_01804_5f6b5754ece78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8304" y="2564904"/>
            <a:ext cx="1502287" cy="21538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10" descr="https://cdn2.static1-sima-land.com/items/4390547/0/700-nw.jpg"/>
          <p:cNvPicPr>
            <a:picLocks noChangeAspect="1" noChangeArrowheads="1"/>
          </p:cNvPicPr>
          <p:nvPr/>
        </p:nvPicPr>
        <p:blipFill>
          <a:blip r:embed="rId5" cstate="print"/>
          <a:srcRect l="15385" r="15385"/>
          <a:stretch>
            <a:fillRect/>
          </a:stretch>
        </p:blipFill>
        <p:spPr bwMode="auto">
          <a:xfrm>
            <a:off x="5868144" y="4221088"/>
            <a:ext cx="1567559" cy="22642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https://www.podpisnie.ru/upload/iblock/da7/lic0obeewv9d1tk3jzmbgsjivj9amn2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s://www.podpisnie.ru/upload/iblock/da7/lic0obeewv9d1tk3jzmbgsjivj9amn2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Picture 4" descr="https://coolwallpapers.me/picsup/5435029-lord-rings-wallpapers.jpg"/>
          <p:cNvPicPr>
            <a:picLocks noChangeAspect="1" noChangeArrowheads="1"/>
          </p:cNvPicPr>
          <p:nvPr/>
        </p:nvPicPr>
        <p:blipFill>
          <a:blip r:embed="rId2" cstate="print">
            <a:lum bright="-30000"/>
          </a:blip>
          <a:srcRect t="5861" r="30530" b="2826"/>
          <a:stretch>
            <a:fillRect/>
          </a:stretch>
        </p:blipFill>
        <p:spPr bwMode="auto">
          <a:xfrm>
            <a:off x="136079" y="135682"/>
            <a:ext cx="8837345" cy="655272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67544" y="620688"/>
            <a:ext cx="79928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	«Властелин колец» — одна из самых известных и популярных книг XX века. Книга переведена по меньшей мере на 38 языков. Она оказала огромное влияние на литературу в жанре фэнтези, на настольные и компьютерные игры, на кинематограф и вообще на мировую культуру. Под влиянием работ профессора </a:t>
            </a:r>
            <a:r>
              <a:rPr lang="ru-RU" sz="2000" b="1" dirty="0" err="1" smtClean="0">
                <a:solidFill>
                  <a:schemeClr val="bg1"/>
                </a:solidFill>
              </a:rPr>
              <a:t>Толкина</a:t>
            </a:r>
            <a:r>
              <a:rPr lang="ru-RU" sz="2000" b="1" dirty="0" smtClean="0">
                <a:solidFill>
                  <a:schemeClr val="bg1"/>
                </a:solidFill>
              </a:rPr>
              <a:t> появилось движение толкинистов. 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	Большим успехом пользовалась и экранизация книги, созданная режиссёром Питером Джексоном.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10" name="Picture 2" descr="Постеры трилогии «Властелин колец»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3356992"/>
            <a:ext cx="5616624" cy="28083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coolwallpapers.me/picsup/5435029-lord-rings-wallpapers.jpg"/>
          <p:cNvPicPr>
            <a:picLocks noChangeAspect="1" noChangeArrowheads="1"/>
          </p:cNvPicPr>
          <p:nvPr/>
        </p:nvPicPr>
        <p:blipFill>
          <a:blip r:embed="rId2" cstate="print">
            <a:lum bright="-40000"/>
          </a:blip>
          <a:srcRect t="5861" r="30530" b="2826"/>
          <a:stretch>
            <a:fillRect/>
          </a:stretch>
        </p:blipFill>
        <p:spPr bwMode="auto">
          <a:xfrm>
            <a:off x="136079" y="135682"/>
            <a:ext cx="8837345" cy="655272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55576" y="1052736"/>
            <a:ext cx="748883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	После </a:t>
            </a:r>
            <a:r>
              <a:rPr lang="ru-RU" sz="2000" b="1" dirty="0" smtClean="0">
                <a:solidFill>
                  <a:schemeClr val="bg1"/>
                </a:solidFill>
              </a:rPr>
              <a:t>смерти </a:t>
            </a:r>
            <a:r>
              <a:rPr lang="ru-RU" sz="2000" b="1" dirty="0" err="1" smtClean="0">
                <a:solidFill>
                  <a:schemeClr val="bg1"/>
                </a:solidFill>
              </a:rPr>
              <a:t>Толкина</a:t>
            </a:r>
            <a:r>
              <a:rPr lang="ru-RU" sz="2000" b="1" dirty="0" smtClean="0">
                <a:solidFill>
                  <a:schemeClr val="bg1"/>
                </a:solidFill>
              </a:rPr>
              <a:t> его сын Кристофер выпустил несколько произведений, основанных на обширном корпусе заметок и неизданных рукописей отца, в том числе «Сильмариллион». Эта книга вместе с «</a:t>
            </a:r>
            <a:r>
              <a:rPr lang="ru-RU" sz="2000" b="1" dirty="0" err="1" smtClean="0">
                <a:solidFill>
                  <a:schemeClr val="bg1"/>
                </a:solidFill>
              </a:rPr>
              <a:t>Хоббитом</a:t>
            </a:r>
            <a:r>
              <a:rPr lang="ru-RU" sz="2000" b="1" dirty="0" smtClean="0">
                <a:solidFill>
                  <a:schemeClr val="bg1"/>
                </a:solidFill>
              </a:rPr>
              <a:t>» и «Властелином колец» составляет единое собрание сказок, стихов, историй, искусственных языков и литературных эссе о вымышленном мире под названием Арда и его части Средиземье. В 1951—1955 годах для обозначения большей части этого собрания </a:t>
            </a:r>
            <a:r>
              <a:rPr lang="ru-RU" sz="2000" b="1" dirty="0" err="1" smtClean="0">
                <a:solidFill>
                  <a:schemeClr val="bg1"/>
                </a:solidFill>
              </a:rPr>
              <a:t>Толкин</a:t>
            </a:r>
            <a:r>
              <a:rPr lang="ru-RU" sz="2000" b="1" dirty="0" smtClean="0">
                <a:solidFill>
                  <a:schemeClr val="bg1"/>
                </a:solidFill>
              </a:rPr>
              <a:t> использовал слово «</a:t>
            </a:r>
            <a:r>
              <a:rPr lang="ru-RU" sz="2000" b="1" dirty="0" smtClean="0">
                <a:solidFill>
                  <a:schemeClr val="bg1"/>
                </a:solidFill>
              </a:rPr>
              <a:t>легендариум». 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	</a:t>
            </a:r>
            <a:r>
              <a:rPr lang="ru-RU" sz="2000" b="1" dirty="0" smtClean="0">
                <a:solidFill>
                  <a:schemeClr val="bg1"/>
                </a:solidFill>
              </a:rPr>
              <a:t>Многие </a:t>
            </a:r>
            <a:r>
              <a:rPr lang="ru-RU" sz="2000" b="1" dirty="0" smtClean="0">
                <a:solidFill>
                  <a:schemeClr val="bg1"/>
                </a:solidFill>
              </a:rPr>
              <a:t>авторы писали произведения в жанре фэнтези и до </a:t>
            </a:r>
            <a:r>
              <a:rPr lang="ru-RU" sz="2000" b="1" dirty="0" err="1" smtClean="0">
                <a:solidFill>
                  <a:schemeClr val="bg1"/>
                </a:solidFill>
              </a:rPr>
              <a:t>Толкина</a:t>
            </a:r>
            <a:r>
              <a:rPr lang="ru-RU" sz="2000" b="1" dirty="0" smtClean="0">
                <a:solidFill>
                  <a:schemeClr val="bg1"/>
                </a:solidFill>
              </a:rPr>
              <a:t>, однако из-за большой популярности и сильного влияния на жанр многие называют </a:t>
            </a:r>
            <a:r>
              <a:rPr lang="ru-RU" sz="2000" b="1" dirty="0" err="1" smtClean="0">
                <a:solidFill>
                  <a:schemeClr val="bg1"/>
                </a:solidFill>
              </a:rPr>
              <a:t>Толкина</a:t>
            </a:r>
            <a:r>
              <a:rPr lang="ru-RU" sz="2000" b="1" dirty="0" smtClean="0">
                <a:solidFill>
                  <a:schemeClr val="bg1"/>
                </a:solidFill>
              </a:rPr>
              <a:t> «отцом» современной </a:t>
            </a:r>
            <a:r>
              <a:rPr lang="ru-RU" sz="2000" b="1" dirty="0" err="1" smtClean="0">
                <a:solidFill>
                  <a:schemeClr val="bg1"/>
                </a:solidFill>
              </a:rPr>
              <a:t>фэнтези-литературы</a:t>
            </a:r>
            <a:r>
              <a:rPr lang="ru-RU" sz="2000" b="1" dirty="0" smtClean="0">
                <a:solidFill>
                  <a:schemeClr val="bg1"/>
                </a:solidFill>
              </a:rPr>
              <a:t>, подразумевая, главным образом, «высокое фэнтези»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s://coolwallpapers.me/picsup/5435029-lord-rings-wallpapers.jpg"/>
          <p:cNvPicPr>
            <a:picLocks noChangeAspect="1" noChangeArrowheads="1"/>
          </p:cNvPicPr>
          <p:nvPr/>
        </p:nvPicPr>
        <p:blipFill>
          <a:blip r:embed="rId2" cstate="print">
            <a:lum bright="-40000"/>
          </a:blip>
          <a:srcRect t="5861" r="30530" b="2826"/>
          <a:stretch>
            <a:fillRect/>
          </a:stretch>
        </p:blipFill>
        <p:spPr bwMode="auto">
          <a:xfrm>
            <a:off x="136079" y="135682"/>
            <a:ext cx="8837345" cy="655272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9512" y="404664"/>
            <a:ext cx="8424936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Издано при </a:t>
            </a:r>
            <a:r>
              <a:rPr lang="ru-RU" sz="2000" b="1" dirty="0" smtClean="0">
                <a:solidFill>
                  <a:schemeClr val="bg1"/>
                </a:solidFill>
              </a:rPr>
              <a:t>жизни писателя</a:t>
            </a:r>
          </a:p>
          <a:p>
            <a:endParaRPr lang="ru-RU" sz="2000" b="1" dirty="0" smtClean="0">
              <a:solidFill>
                <a:schemeClr val="bg1"/>
              </a:solidFill>
            </a:endParaRPr>
          </a:p>
          <a:p>
            <a:r>
              <a:rPr lang="ru-RU" sz="2000" b="1" dirty="0" smtClean="0">
                <a:solidFill>
                  <a:schemeClr val="bg1"/>
                </a:solidFill>
              </a:rPr>
              <a:t>1925 — «Сэр </a:t>
            </a:r>
            <a:r>
              <a:rPr lang="ru-RU" sz="2000" b="1" dirty="0" err="1" smtClean="0">
                <a:solidFill>
                  <a:schemeClr val="bg1"/>
                </a:solidFill>
              </a:rPr>
              <a:t>Гавейн</a:t>
            </a:r>
            <a:r>
              <a:rPr lang="ru-RU" sz="2000" b="1" dirty="0" smtClean="0">
                <a:solidFill>
                  <a:schemeClr val="bg1"/>
                </a:solidFill>
              </a:rPr>
              <a:t> и Зелёный Рыцарь» 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1937 — «Хоббит, или Туда и обратно» / </a:t>
            </a:r>
            <a:r>
              <a:rPr lang="ru-RU" sz="2000" b="1" i="1" dirty="0" smtClean="0">
                <a:solidFill>
                  <a:schemeClr val="bg1"/>
                </a:solidFill>
              </a:rPr>
              <a:t>The </a:t>
            </a:r>
            <a:r>
              <a:rPr lang="ru-RU" sz="2000" b="1" i="1" dirty="0" err="1" smtClean="0">
                <a:solidFill>
                  <a:schemeClr val="bg1"/>
                </a:solidFill>
              </a:rPr>
              <a:t>Hobbit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or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There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and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Back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Again</a:t>
            </a:r>
            <a:r>
              <a:rPr lang="ru-RU" sz="2000" b="1" dirty="0" smtClean="0">
                <a:solidFill>
                  <a:schemeClr val="bg1"/>
                </a:solidFill>
              </a:rPr>
              <a:t> 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1945 — «Лист кисти </a:t>
            </a:r>
            <a:r>
              <a:rPr lang="ru-RU" sz="2000" b="1" dirty="0" err="1" smtClean="0">
                <a:solidFill>
                  <a:schemeClr val="bg1"/>
                </a:solidFill>
              </a:rPr>
              <a:t>Ниггля</a:t>
            </a:r>
            <a:r>
              <a:rPr lang="ru-RU" sz="2000" b="1" dirty="0" smtClean="0">
                <a:solidFill>
                  <a:schemeClr val="bg1"/>
                </a:solidFill>
              </a:rPr>
              <a:t>» / </a:t>
            </a:r>
            <a:r>
              <a:rPr lang="ru-RU" sz="2000" b="1" i="1" dirty="0" err="1" smtClean="0">
                <a:solidFill>
                  <a:schemeClr val="bg1"/>
                </a:solidFill>
              </a:rPr>
              <a:t>Leaf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by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Niggle</a:t>
            </a:r>
            <a:endParaRPr lang="ru-RU" sz="2000" b="1" dirty="0" smtClean="0">
              <a:solidFill>
                <a:schemeClr val="bg1"/>
              </a:solidFill>
            </a:endParaRPr>
          </a:p>
          <a:p>
            <a:r>
              <a:rPr lang="ru-RU" sz="2000" b="1" dirty="0" smtClean="0">
                <a:solidFill>
                  <a:schemeClr val="bg1"/>
                </a:solidFill>
              </a:rPr>
              <a:t>1945 — «Баллада об </a:t>
            </a:r>
            <a:r>
              <a:rPr lang="ru-RU" sz="2000" b="1" dirty="0" err="1" smtClean="0">
                <a:solidFill>
                  <a:schemeClr val="bg1"/>
                </a:solidFill>
              </a:rPr>
              <a:t>Аотру</a:t>
            </a:r>
            <a:r>
              <a:rPr lang="ru-RU" sz="2000" b="1" dirty="0" smtClean="0">
                <a:solidFill>
                  <a:schemeClr val="bg1"/>
                </a:solidFill>
              </a:rPr>
              <a:t> и </a:t>
            </a:r>
            <a:r>
              <a:rPr lang="ru-RU" sz="2000" b="1" dirty="0" err="1" smtClean="0">
                <a:solidFill>
                  <a:schemeClr val="bg1"/>
                </a:solidFill>
              </a:rPr>
              <a:t>Итрун</a:t>
            </a:r>
            <a:r>
              <a:rPr lang="ru-RU" sz="2000" b="1" dirty="0" smtClean="0">
                <a:solidFill>
                  <a:schemeClr val="bg1"/>
                </a:solidFill>
              </a:rPr>
              <a:t>» / </a:t>
            </a:r>
            <a:r>
              <a:rPr lang="ru-RU" sz="2000" b="1" i="1" dirty="0" smtClean="0">
                <a:solidFill>
                  <a:schemeClr val="bg1"/>
                </a:solidFill>
              </a:rPr>
              <a:t>The </a:t>
            </a:r>
            <a:r>
              <a:rPr lang="ru-RU" sz="2000" b="1" i="1" dirty="0" err="1" smtClean="0">
                <a:solidFill>
                  <a:schemeClr val="bg1"/>
                </a:solidFill>
              </a:rPr>
              <a:t>Lay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of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Aotrou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and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Itroun</a:t>
            </a:r>
            <a:endParaRPr lang="ru-RU" sz="2000" b="1" dirty="0" smtClean="0">
              <a:solidFill>
                <a:schemeClr val="bg1"/>
              </a:solidFill>
            </a:endParaRPr>
          </a:p>
          <a:p>
            <a:r>
              <a:rPr lang="ru-RU" sz="2000" b="1" dirty="0" smtClean="0">
                <a:solidFill>
                  <a:schemeClr val="bg1"/>
                </a:solidFill>
              </a:rPr>
              <a:t>1949 — «Фермер Джайлс из </a:t>
            </a:r>
            <a:r>
              <a:rPr lang="ru-RU" sz="2000" b="1" dirty="0" err="1" smtClean="0">
                <a:solidFill>
                  <a:schemeClr val="bg1"/>
                </a:solidFill>
              </a:rPr>
              <a:t>Хэма</a:t>
            </a:r>
            <a:r>
              <a:rPr lang="ru-RU" sz="2000" b="1" dirty="0" smtClean="0">
                <a:solidFill>
                  <a:schemeClr val="bg1"/>
                </a:solidFill>
              </a:rPr>
              <a:t>» / </a:t>
            </a:r>
            <a:r>
              <a:rPr lang="ru-RU" sz="2000" b="1" i="1" dirty="0" err="1" smtClean="0">
                <a:solidFill>
                  <a:schemeClr val="bg1"/>
                </a:solidFill>
              </a:rPr>
              <a:t>Farmer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Giles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of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Ham</a:t>
            </a:r>
            <a:endParaRPr lang="ru-RU" sz="2000" b="1" dirty="0" smtClean="0">
              <a:solidFill>
                <a:schemeClr val="bg1"/>
              </a:solidFill>
            </a:endParaRPr>
          </a:p>
          <a:p>
            <a:r>
              <a:rPr lang="ru-RU" sz="2000" b="1" dirty="0" smtClean="0">
                <a:solidFill>
                  <a:schemeClr val="bg1"/>
                </a:solidFill>
              </a:rPr>
              <a:t>1953 — «Возвращение </a:t>
            </a:r>
            <a:r>
              <a:rPr lang="ru-RU" sz="2000" b="1" dirty="0" err="1" smtClean="0">
                <a:solidFill>
                  <a:schemeClr val="bg1"/>
                </a:solidFill>
              </a:rPr>
              <a:t>Беорхтнота</a:t>
            </a:r>
            <a:r>
              <a:rPr lang="ru-RU" sz="2000" b="1" dirty="0" smtClean="0">
                <a:solidFill>
                  <a:schemeClr val="bg1"/>
                </a:solidFill>
              </a:rPr>
              <a:t>, сына </a:t>
            </a:r>
            <a:r>
              <a:rPr lang="ru-RU" sz="2000" b="1" dirty="0" err="1" smtClean="0">
                <a:solidFill>
                  <a:schemeClr val="bg1"/>
                </a:solidFill>
              </a:rPr>
              <a:t>Беорхтхельма</a:t>
            </a:r>
            <a:r>
              <a:rPr lang="ru-RU" sz="2000" b="1" dirty="0" smtClean="0">
                <a:solidFill>
                  <a:schemeClr val="bg1"/>
                </a:solidFill>
              </a:rPr>
              <a:t>» / </a:t>
            </a:r>
            <a:r>
              <a:rPr lang="ru-RU" sz="2000" b="1" i="1" dirty="0" smtClean="0">
                <a:solidFill>
                  <a:schemeClr val="bg1"/>
                </a:solidFill>
              </a:rPr>
              <a:t>The </a:t>
            </a:r>
            <a:r>
              <a:rPr lang="ru-RU" sz="2000" b="1" i="1" dirty="0" err="1" smtClean="0">
                <a:solidFill>
                  <a:schemeClr val="bg1"/>
                </a:solidFill>
              </a:rPr>
              <a:t>Homecoming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of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Beorhtnoth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Beorhthelm’s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Son</a:t>
            </a:r>
            <a:r>
              <a:rPr lang="ru-RU" sz="2000" b="1" dirty="0" smtClean="0">
                <a:solidFill>
                  <a:schemeClr val="bg1"/>
                </a:solidFill>
              </a:rPr>
              <a:t> (пьеса)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1954—1955 — «Властелин колец» / </a:t>
            </a:r>
            <a:r>
              <a:rPr lang="ru-RU" sz="2000" b="1" i="1" dirty="0" smtClean="0">
                <a:solidFill>
                  <a:schemeClr val="bg1"/>
                </a:solidFill>
              </a:rPr>
              <a:t>The </a:t>
            </a:r>
            <a:r>
              <a:rPr lang="ru-RU" sz="2000" b="1" i="1" dirty="0" err="1" smtClean="0">
                <a:solidFill>
                  <a:schemeClr val="bg1"/>
                </a:solidFill>
              </a:rPr>
              <a:t>Lord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of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the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Rings</a:t>
            </a:r>
            <a:r>
              <a:rPr lang="ru-RU" sz="2000" b="1" dirty="0" smtClean="0">
                <a:solidFill>
                  <a:schemeClr val="bg1"/>
                </a:solidFill>
              </a:rPr>
              <a:t>. </a:t>
            </a:r>
          </a:p>
          <a:p>
            <a:pPr lvl="1"/>
            <a:r>
              <a:rPr lang="ru-RU" sz="2000" b="1" dirty="0" smtClean="0">
                <a:solidFill>
                  <a:schemeClr val="bg1"/>
                </a:solidFill>
              </a:rPr>
              <a:t>1954 — «Братство Кольца» / </a:t>
            </a:r>
            <a:r>
              <a:rPr lang="ru-RU" sz="2000" b="1" i="1" dirty="0" smtClean="0">
                <a:solidFill>
                  <a:schemeClr val="bg1"/>
                </a:solidFill>
              </a:rPr>
              <a:t>The </a:t>
            </a:r>
            <a:r>
              <a:rPr lang="ru-RU" sz="2000" b="1" i="1" dirty="0" err="1" smtClean="0">
                <a:solidFill>
                  <a:schemeClr val="bg1"/>
                </a:solidFill>
              </a:rPr>
              <a:t>Fellowship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of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the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Ring</a:t>
            </a:r>
            <a:r>
              <a:rPr lang="ru-RU" sz="2000" b="1" dirty="0" smtClean="0">
                <a:solidFill>
                  <a:schemeClr val="bg1"/>
                </a:solidFill>
              </a:rPr>
              <a:t>;</a:t>
            </a:r>
          </a:p>
          <a:p>
            <a:pPr lvl="1"/>
            <a:r>
              <a:rPr lang="ru-RU" sz="2000" b="1" dirty="0" smtClean="0">
                <a:solidFill>
                  <a:schemeClr val="bg1"/>
                </a:solidFill>
              </a:rPr>
              <a:t>1954 — «Две крепости» / </a:t>
            </a:r>
            <a:r>
              <a:rPr lang="ru-RU" sz="2000" b="1" i="1" dirty="0" smtClean="0">
                <a:solidFill>
                  <a:schemeClr val="bg1"/>
                </a:solidFill>
              </a:rPr>
              <a:t>The </a:t>
            </a:r>
            <a:r>
              <a:rPr lang="ru-RU" sz="2000" b="1" i="1" dirty="0" err="1" smtClean="0">
                <a:solidFill>
                  <a:schemeClr val="bg1"/>
                </a:solidFill>
              </a:rPr>
              <a:t>Two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Towers</a:t>
            </a:r>
            <a:r>
              <a:rPr lang="ru-RU" sz="2000" b="1" dirty="0" smtClean="0">
                <a:solidFill>
                  <a:schemeClr val="bg1"/>
                </a:solidFill>
              </a:rPr>
              <a:t>;</a:t>
            </a:r>
          </a:p>
          <a:p>
            <a:pPr lvl="1"/>
            <a:r>
              <a:rPr lang="ru-RU" sz="2000" b="1" dirty="0" smtClean="0">
                <a:solidFill>
                  <a:schemeClr val="bg1"/>
                </a:solidFill>
              </a:rPr>
              <a:t>1955 — «Возвращение короля» / </a:t>
            </a:r>
            <a:r>
              <a:rPr lang="ru-RU" sz="2000" b="1" i="1" dirty="0" smtClean="0">
                <a:solidFill>
                  <a:schemeClr val="bg1"/>
                </a:solidFill>
              </a:rPr>
              <a:t>The </a:t>
            </a:r>
            <a:r>
              <a:rPr lang="ru-RU" sz="2000" b="1" i="1" dirty="0" err="1" smtClean="0">
                <a:solidFill>
                  <a:schemeClr val="bg1"/>
                </a:solidFill>
              </a:rPr>
              <a:t>Return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of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the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King</a:t>
            </a:r>
            <a:r>
              <a:rPr lang="ru-RU" sz="20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1962 — «Приключения Тома </a:t>
            </a:r>
            <a:r>
              <a:rPr lang="ru-RU" sz="2000" b="1" dirty="0" err="1" smtClean="0">
                <a:solidFill>
                  <a:schemeClr val="bg1"/>
                </a:solidFill>
              </a:rPr>
              <a:t>Бомбадила</a:t>
            </a:r>
            <a:r>
              <a:rPr lang="ru-RU" sz="2000" b="1" dirty="0" smtClean="0">
                <a:solidFill>
                  <a:schemeClr val="bg1"/>
                </a:solidFill>
              </a:rPr>
              <a:t> и другие стихи из Алой книги» / </a:t>
            </a:r>
            <a:r>
              <a:rPr lang="ru-RU" sz="2000" b="1" i="1" dirty="0" smtClean="0">
                <a:solidFill>
                  <a:schemeClr val="bg1"/>
                </a:solidFill>
              </a:rPr>
              <a:t>The </a:t>
            </a:r>
            <a:r>
              <a:rPr lang="ru-RU" sz="2000" b="1" i="1" dirty="0" err="1" smtClean="0">
                <a:solidFill>
                  <a:schemeClr val="bg1"/>
                </a:solidFill>
              </a:rPr>
              <a:t>Adventures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of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Tom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Bombadil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and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Other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Verses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from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the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Red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Book</a:t>
            </a:r>
            <a:r>
              <a:rPr lang="ru-RU" sz="2000" b="1" dirty="0" smtClean="0">
                <a:solidFill>
                  <a:schemeClr val="bg1"/>
                </a:solidFill>
              </a:rPr>
              <a:t> (цикл стихов).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1967 — «Дорога вдаль и вдаль идёт» / </a:t>
            </a:r>
            <a:r>
              <a:rPr lang="ru-RU" sz="2000" b="1" i="1" dirty="0" smtClean="0">
                <a:solidFill>
                  <a:schemeClr val="bg1"/>
                </a:solidFill>
              </a:rPr>
              <a:t>The </a:t>
            </a:r>
            <a:r>
              <a:rPr lang="ru-RU" sz="2000" b="1" i="1" dirty="0" err="1" smtClean="0">
                <a:solidFill>
                  <a:schemeClr val="bg1"/>
                </a:solidFill>
              </a:rPr>
              <a:t>Road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Goes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Ever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On</a:t>
            </a:r>
            <a:r>
              <a:rPr lang="ru-RU" sz="2000" b="1" dirty="0" smtClean="0">
                <a:solidFill>
                  <a:schemeClr val="bg1"/>
                </a:solidFill>
              </a:rPr>
              <a:t> (с Дональдом Суонном)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1967 — «Кузнец из Большого </a:t>
            </a:r>
            <a:r>
              <a:rPr lang="ru-RU" sz="2000" b="1" dirty="0" err="1" smtClean="0">
                <a:solidFill>
                  <a:schemeClr val="bg1"/>
                </a:solidFill>
              </a:rPr>
              <a:t>Вуттона</a:t>
            </a:r>
            <a:r>
              <a:rPr lang="ru-RU" sz="2000" b="1" dirty="0" smtClean="0">
                <a:solidFill>
                  <a:schemeClr val="bg1"/>
                </a:solidFill>
              </a:rPr>
              <a:t>» / </a:t>
            </a:r>
            <a:r>
              <a:rPr lang="ru-RU" sz="2000" b="1" i="1" dirty="0" err="1" smtClean="0">
                <a:solidFill>
                  <a:schemeClr val="bg1"/>
                </a:solidFill>
              </a:rPr>
              <a:t>Smith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of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Wootton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Major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s://coolwallpapers.me/picsup/5435029-lord-rings-wallpapers.jpg"/>
          <p:cNvPicPr>
            <a:picLocks noChangeAspect="1" noChangeArrowheads="1"/>
          </p:cNvPicPr>
          <p:nvPr/>
        </p:nvPicPr>
        <p:blipFill>
          <a:blip r:embed="rId2" cstate="print">
            <a:lum bright="-40000"/>
          </a:blip>
          <a:srcRect t="5861" r="30530" b="2826"/>
          <a:stretch>
            <a:fillRect/>
          </a:stretch>
        </p:blipFill>
        <p:spPr bwMode="auto">
          <a:xfrm>
            <a:off x="136079" y="135682"/>
            <a:ext cx="8837345" cy="655272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7504" y="117693"/>
            <a:ext cx="885698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Издано </a:t>
            </a:r>
            <a:r>
              <a:rPr lang="ru-RU" sz="2000" b="1" dirty="0" smtClean="0">
                <a:solidFill>
                  <a:schemeClr val="bg1"/>
                </a:solidFill>
              </a:rPr>
              <a:t>посмертно</a:t>
            </a:r>
          </a:p>
          <a:p>
            <a:pPr algn="ctr"/>
            <a:endParaRPr lang="ru-RU" sz="800" b="1" dirty="0" smtClean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Нижеуказанные издания вышли под редакцией сына писателя, Кристофера </a:t>
            </a:r>
            <a:r>
              <a:rPr lang="ru-RU" b="1" dirty="0" err="1" smtClean="0">
                <a:solidFill>
                  <a:schemeClr val="bg1"/>
                </a:solidFill>
              </a:rPr>
              <a:t>Толкина</a:t>
            </a:r>
            <a:r>
              <a:rPr lang="ru-RU" b="1" dirty="0" smtClean="0">
                <a:solidFill>
                  <a:schemeClr val="bg1"/>
                </a:solidFill>
              </a:rPr>
              <a:t>: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1976 — «Письма Рождественского Деда» / </a:t>
            </a:r>
            <a:r>
              <a:rPr lang="en-US" b="1" i="1" dirty="0" smtClean="0">
                <a:solidFill>
                  <a:schemeClr val="bg1"/>
                </a:solidFill>
              </a:rPr>
              <a:t>The Father Christmas Letters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1977 — «</a:t>
            </a:r>
            <a:r>
              <a:rPr lang="ru-RU" b="1" dirty="0" smtClean="0">
                <a:solidFill>
                  <a:schemeClr val="bg1"/>
                </a:solidFill>
              </a:rPr>
              <a:t>Сильмариллион» / </a:t>
            </a:r>
            <a:r>
              <a:rPr lang="en-US" b="1" i="1" dirty="0" smtClean="0">
                <a:solidFill>
                  <a:schemeClr val="bg1"/>
                </a:solidFill>
              </a:rPr>
              <a:t>The </a:t>
            </a:r>
            <a:r>
              <a:rPr lang="en-US" b="1" i="1" dirty="0" err="1" smtClean="0">
                <a:solidFill>
                  <a:schemeClr val="bg1"/>
                </a:solidFill>
              </a:rPr>
              <a:t>Silmarillion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1980 — «</a:t>
            </a:r>
            <a:r>
              <a:rPr lang="ru-RU" b="1" dirty="0" smtClean="0">
                <a:solidFill>
                  <a:schemeClr val="bg1"/>
                </a:solidFill>
              </a:rPr>
              <a:t>Неоконченные сказания </a:t>
            </a:r>
            <a:r>
              <a:rPr lang="ru-RU" b="1" dirty="0" err="1" smtClean="0">
                <a:solidFill>
                  <a:schemeClr val="bg1"/>
                </a:solidFill>
              </a:rPr>
              <a:t>Нуменора</a:t>
            </a:r>
            <a:r>
              <a:rPr lang="ru-RU" b="1" dirty="0" smtClean="0">
                <a:solidFill>
                  <a:schemeClr val="bg1"/>
                </a:solidFill>
              </a:rPr>
              <a:t> и </a:t>
            </a:r>
            <a:r>
              <a:rPr lang="ru-RU" b="1" dirty="0" err="1" smtClean="0">
                <a:solidFill>
                  <a:schemeClr val="bg1"/>
                </a:solidFill>
              </a:rPr>
              <a:t>Средиземья</a:t>
            </a:r>
            <a:r>
              <a:rPr lang="ru-RU" b="1" dirty="0" smtClean="0">
                <a:solidFill>
                  <a:schemeClr val="bg1"/>
                </a:solidFill>
              </a:rPr>
              <a:t>» / </a:t>
            </a:r>
            <a:r>
              <a:rPr lang="en-US" b="1" i="1" dirty="0" smtClean="0">
                <a:solidFill>
                  <a:schemeClr val="bg1"/>
                </a:solidFill>
              </a:rPr>
              <a:t>Unfinished Tales of </a:t>
            </a:r>
            <a:r>
              <a:rPr lang="en-US" b="1" i="1" dirty="0" err="1" smtClean="0">
                <a:solidFill>
                  <a:schemeClr val="bg1"/>
                </a:solidFill>
              </a:rPr>
              <a:t>Númenor</a:t>
            </a:r>
            <a:r>
              <a:rPr lang="en-US" b="1" i="1" dirty="0" smtClean="0">
                <a:solidFill>
                  <a:schemeClr val="bg1"/>
                </a:solidFill>
              </a:rPr>
              <a:t> and Middle-earth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1983 — «</a:t>
            </a:r>
            <a:r>
              <a:rPr lang="ru-RU" b="1" dirty="0" smtClean="0">
                <a:solidFill>
                  <a:schemeClr val="bg1"/>
                </a:solidFill>
              </a:rPr>
              <a:t>Чудовища и критики» / </a:t>
            </a:r>
            <a:r>
              <a:rPr lang="en-US" b="1" i="1" dirty="0" smtClean="0">
                <a:solidFill>
                  <a:schemeClr val="bg1"/>
                </a:solidFill>
              </a:rPr>
              <a:t>The Monsters And The Critics And Others </a:t>
            </a:r>
            <a:r>
              <a:rPr lang="en-US" b="1" i="1" dirty="0" err="1" smtClean="0">
                <a:solidFill>
                  <a:schemeClr val="bg1"/>
                </a:solidFill>
              </a:rPr>
              <a:t>Esseys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1983—1996 — «</a:t>
            </a:r>
            <a:r>
              <a:rPr lang="ru-RU" b="1" dirty="0" smtClean="0">
                <a:solidFill>
                  <a:schemeClr val="bg1"/>
                </a:solidFill>
              </a:rPr>
              <a:t>История </a:t>
            </a:r>
            <a:r>
              <a:rPr lang="ru-RU" b="1" dirty="0" err="1" smtClean="0">
                <a:solidFill>
                  <a:schemeClr val="bg1"/>
                </a:solidFill>
              </a:rPr>
              <a:t>Средиземья</a:t>
            </a:r>
            <a:r>
              <a:rPr lang="ru-RU" b="1" dirty="0" smtClean="0">
                <a:solidFill>
                  <a:schemeClr val="bg1"/>
                </a:solidFill>
              </a:rPr>
              <a:t>» / </a:t>
            </a:r>
            <a:r>
              <a:rPr lang="en-US" b="1" i="1" dirty="0" smtClean="0">
                <a:solidFill>
                  <a:schemeClr val="bg1"/>
                </a:solidFill>
              </a:rPr>
              <a:t>The History of Middle-earth</a:t>
            </a:r>
            <a:r>
              <a:rPr lang="en-US" b="1" dirty="0" smtClean="0">
                <a:solidFill>
                  <a:schemeClr val="bg1"/>
                </a:solidFill>
              </a:rPr>
              <a:t> (</a:t>
            </a:r>
            <a:r>
              <a:rPr lang="ru-RU" b="1" dirty="0" smtClean="0">
                <a:solidFill>
                  <a:schemeClr val="bg1"/>
                </a:solidFill>
              </a:rPr>
              <a:t>в 12-ти томах)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1997 — «Сказки Волшебной страны» / </a:t>
            </a:r>
            <a:r>
              <a:rPr lang="en-US" b="1" i="1" dirty="0" smtClean="0">
                <a:solidFill>
                  <a:schemeClr val="bg1"/>
                </a:solidFill>
              </a:rPr>
              <a:t>Tales from the Perilous Realm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1998 — «</a:t>
            </a:r>
            <a:r>
              <a:rPr lang="ru-RU" b="1" dirty="0" smtClean="0">
                <a:solidFill>
                  <a:schemeClr val="bg1"/>
                </a:solidFill>
              </a:rPr>
              <a:t>Роверандом» / </a:t>
            </a:r>
            <a:r>
              <a:rPr lang="en-US" b="1" i="1" dirty="0" smtClean="0">
                <a:solidFill>
                  <a:schemeClr val="bg1"/>
                </a:solidFill>
              </a:rPr>
              <a:t>The </a:t>
            </a:r>
            <a:r>
              <a:rPr lang="en-US" b="1" i="1" dirty="0" err="1" smtClean="0">
                <a:solidFill>
                  <a:schemeClr val="bg1"/>
                </a:solidFill>
              </a:rPr>
              <a:t>Roverandom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2007 — «</a:t>
            </a:r>
            <a:r>
              <a:rPr lang="ru-RU" b="1" dirty="0" smtClean="0">
                <a:solidFill>
                  <a:schemeClr val="bg1"/>
                </a:solidFill>
              </a:rPr>
              <a:t>Дети </a:t>
            </a:r>
            <a:r>
              <a:rPr lang="ru-RU" b="1" dirty="0" err="1" smtClean="0">
                <a:solidFill>
                  <a:schemeClr val="bg1"/>
                </a:solidFill>
              </a:rPr>
              <a:t>Хурина</a:t>
            </a:r>
            <a:r>
              <a:rPr lang="ru-RU" b="1" dirty="0" smtClean="0">
                <a:solidFill>
                  <a:schemeClr val="bg1"/>
                </a:solidFill>
              </a:rPr>
              <a:t>» / </a:t>
            </a:r>
            <a:r>
              <a:rPr lang="en-US" b="1" i="1" dirty="0" smtClean="0">
                <a:solidFill>
                  <a:schemeClr val="bg1"/>
                </a:solidFill>
              </a:rPr>
              <a:t>The Children of </a:t>
            </a:r>
            <a:r>
              <a:rPr lang="en-US" b="1" i="1" dirty="0" err="1" smtClean="0">
                <a:solidFill>
                  <a:schemeClr val="bg1"/>
                </a:solidFill>
              </a:rPr>
              <a:t>Húrin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2009 — «</a:t>
            </a:r>
            <a:r>
              <a:rPr lang="ru-RU" b="1" dirty="0" smtClean="0">
                <a:solidFill>
                  <a:schemeClr val="bg1"/>
                </a:solidFill>
              </a:rPr>
              <a:t>Легенда о </a:t>
            </a:r>
            <a:r>
              <a:rPr lang="ru-RU" b="1" dirty="0" err="1" smtClean="0">
                <a:solidFill>
                  <a:schemeClr val="bg1"/>
                </a:solidFill>
              </a:rPr>
              <a:t>Сигурде</a:t>
            </a:r>
            <a:r>
              <a:rPr lang="ru-RU" b="1" dirty="0" smtClean="0">
                <a:solidFill>
                  <a:schemeClr val="bg1"/>
                </a:solidFill>
              </a:rPr>
              <a:t> и </a:t>
            </a:r>
            <a:r>
              <a:rPr lang="ru-RU" b="1" dirty="0" err="1" smtClean="0">
                <a:solidFill>
                  <a:schemeClr val="bg1"/>
                </a:solidFill>
              </a:rPr>
              <a:t>Гудрун</a:t>
            </a:r>
            <a:r>
              <a:rPr lang="ru-RU" b="1" dirty="0" smtClean="0">
                <a:solidFill>
                  <a:schemeClr val="bg1"/>
                </a:solidFill>
              </a:rPr>
              <a:t>» / </a:t>
            </a:r>
            <a:r>
              <a:rPr lang="en-US" b="1" i="1" dirty="0" smtClean="0">
                <a:solidFill>
                  <a:schemeClr val="bg1"/>
                </a:solidFill>
              </a:rPr>
              <a:t>The Legend of </a:t>
            </a:r>
            <a:r>
              <a:rPr lang="en-US" b="1" i="1" dirty="0" err="1" smtClean="0">
                <a:solidFill>
                  <a:schemeClr val="bg1"/>
                </a:solidFill>
              </a:rPr>
              <a:t>Sigurd</a:t>
            </a:r>
            <a:r>
              <a:rPr lang="en-US" b="1" i="1" dirty="0" smtClean="0">
                <a:solidFill>
                  <a:schemeClr val="bg1"/>
                </a:solidFill>
              </a:rPr>
              <a:t> and Gudrun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2009 — «</a:t>
            </a:r>
            <a:r>
              <a:rPr lang="ru-RU" b="1" dirty="0" smtClean="0">
                <a:solidFill>
                  <a:schemeClr val="bg1"/>
                </a:solidFill>
              </a:rPr>
              <a:t>История „</a:t>
            </a:r>
            <a:r>
              <a:rPr lang="ru-RU" b="1" dirty="0" err="1" smtClean="0">
                <a:solidFill>
                  <a:schemeClr val="bg1"/>
                </a:solidFill>
              </a:rPr>
              <a:t>Хоббита</a:t>
            </a:r>
            <a:r>
              <a:rPr lang="ru-RU" b="1" dirty="0" smtClean="0">
                <a:solidFill>
                  <a:schemeClr val="bg1"/>
                </a:solidFill>
              </a:rPr>
              <a:t>“» / </a:t>
            </a:r>
            <a:r>
              <a:rPr lang="en-US" b="1" i="1" dirty="0" smtClean="0">
                <a:solidFill>
                  <a:schemeClr val="bg1"/>
                </a:solidFill>
              </a:rPr>
              <a:t>The History of The Hobbit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2013 — «</a:t>
            </a:r>
            <a:r>
              <a:rPr lang="ru-RU" b="1" dirty="0" smtClean="0">
                <a:solidFill>
                  <a:schemeClr val="bg1"/>
                </a:solidFill>
              </a:rPr>
              <a:t>Падение Артура» / </a:t>
            </a:r>
            <a:r>
              <a:rPr lang="en-US" b="1" i="1" dirty="0" smtClean="0">
                <a:solidFill>
                  <a:schemeClr val="bg1"/>
                </a:solidFill>
              </a:rPr>
              <a:t>The Fall of Arthur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2014 — «</a:t>
            </a:r>
            <a:r>
              <a:rPr lang="ru-RU" b="1" dirty="0" smtClean="0">
                <a:solidFill>
                  <a:schemeClr val="bg1"/>
                </a:solidFill>
              </a:rPr>
              <a:t>Беовульф»: перевод и комментарий / </a:t>
            </a:r>
            <a:r>
              <a:rPr lang="en-US" b="1" i="1" dirty="0" smtClean="0">
                <a:solidFill>
                  <a:schemeClr val="bg1"/>
                </a:solidFill>
              </a:rPr>
              <a:t>Beowulf — A Translation And Commentary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2015 — «</a:t>
            </a:r>
            <a:r>
              <a:rPr lang="ru-RU" b="1" dirty="0" smtClean="0">
                <a:solidFill>
                  <a:schemeClr val="bg1"/>
                </a:solidFill>
              </a:rPr>
              <a:t>История </a:t>
            </a:r>
            <a:r>
              <a:rPr lang="ru-RU" b="1" dirty="0" err="1" smtClean="0">
                <a:solidFill>
                  <a:schemeClr val="bg1"/>
                </a:solidFill>
              </a:rPr>
              <a:t>Куллерво</a:t>
            </a:r>
            <a:r>
              <a:rPr lang="ru-RU" b="1" dirty="0" smtClean="0">
                <a:solidFill>
                  <a:schemeClr val="bg1"/>
                </a:solidFill>
              </a:rPr>
              <a:t>» / </a:t>
            </a:r>
            <a:r>
              <a:rPr lang="en-US" b="1" i="1" dirty="0" smtClean="0">
                <a:solidFill>
                  <a:schemeClr val="bg1"/>
                </a:solidFill>
              </a:rPr>
              <a:t>The Story of </a:t>
            </a:r>
            <a:r>
              <a:rPr lang="en-US" b="1" i="1" dirty="0" err="1" smtClean="0">
                <a:solidFill>
                  <a:schemeClr val="bg1"/>
                </a:solidFill>
              </a:rPr>
              <a:t>Kullervo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2017 — «</a:t>
            </a:r>
            <a:r>
              <a:rPr lang="ru-RU" b="1" dirty="0" smtClean="0">
                <a:solidFill>
                  <a:schemeClr val="bg1"/>
                </a:solidFill>
              </a:rPr>
              <a:t>Берен и </a:t>
            </a:r>
            <a:r>
              <a:rPr lang="ru-RU" b="1" dirty="0" err="1" smtClean="0">
                <a:solidFill>
                  <a:schemeClr val="bg1"/>
                </a:solidFill>
              </a:rPr>
              <a:t>Лутиэн</a:t>
            </a:r>
            <a:r>
              <a:rPr lang="ru-RU" b="1" dirty="0" smtClean="0">
                <a:solidFill>
                  <a:schemeClr val="bg1"/>
                </a:solidFill>
              </a:rPr>
              <a:t>» / </a:t>
            </a:r>
            <a:r>
              <a:rPr lang="en-US" b="1" i="1" dirty="0" err="1" smtClean="0">
                <a:solidFill>
                  <a:schemeClr val="bg1"/>
                </a:solidFill>
              </a:rPr>
              <a:t>Beren</a:t>
            </a:r>
            <a:r>
              <a:rPr lang="en-US" b="1" i="1" dirty="0" smtClean="0">
                <a:solidFill>
                  <a:schemeClr val="bg1"/>
                </a:solidFill>
              </a:rPr>
              <a:t> and </a:t>
            </a:r>
            <a:r>
              <a:rPr lang="en-US" b="1" i="1" dirty="0" err="1" smtClean="0">
                <a:solidFill>
                  <a:schemeClr val="bg1"/>
                </a:solidFill>
              </a:rPr>
              <a:t>Lúthien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2018 — «</a:t>
            </a:r>
            <a:r>
              <a:rPr lang="ru-RU" b="1" dirty="0" smtClean="0">
                <a:solidFill>
                  <a:schemeClr val="bg1"/>
                </a:solidFill>
              </a:rPr>
              <a:t>Падение </a:t>
            </a:r>
            <a:r>
              <a:rPr lang="ru-RU" b="1" dirty="0" err="1" smtClean="0">
                <a:solidFill>
                  <a:schemeClr val="bg1"/>
                </a:solidFill>
              </a:rPr>
              <a:t>Гондолина</a:t>
            </a:r>
            <a:r>
              <a:rPr lang="ru-RU" b="1" dirty="0" smtClean="0">
                <a:solidFill>
                  <a:schemeClr val="bg1"/>
                </a:solidFill>
              </a:rPr>
              <a:t>» / </a:t>
            </a:r>
            <a:r>
              <a:rPr lang="en-US" b="1" i="1" dirty="0" smtClean="0">
                <a:solidFill>
                  <a:schemeClr val="bg1"/>
                </a:solidFill>
              </a:rPr>
              <a:t>The Fall of </a:t>
            </a:r>
            <a:r>
              <a:rPr lang="en-US" b="1" i="1" dirty="0" err="1" smtClean="0">
                <a:solidFill>
                  <a:schemeClr val="bg1"/>
                </a:solidFill>
              </a:rPr>
              <a:t>Gondolin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После смерти Кристофера </a:t>
            </a:r>
            <a:r>
              <a:rPr lang="ru-RU" b="1" dirty="0" err="1" smtClean="0">
                <a:solidFill>
                  <a:schemeClr val="bg1"/>
                </a:solidFill>
              </a:rPr>
              <a:t>Толкина</a:t>
            </a:r>
            <a:r>
              <a:rPr lang="ru-RU" b="1" dirty="0" smtClean="0">
                <a:solidFill>
                  <a:schemeClr val="bg1"/>
                </a:solidFill>
              </a:rPr>
              <a:t> под редакцией Карла </a:t>
            </a:r>
            <a:r>
              <a:rPr lang="ru-RU" b="1" dirty="0" err="1" smtClean="0">
                <a:solidFill>
                  <a:schemeClr val="bg1"/>
                </a:solidFill>
              </a:rPr>
              <a:t>Хостеттера</a:t>
            </a:r>
            <a:r>
              <a:rPr lang="ru-RU" b="1" dirty="0" smtClean="0">
                <a:solidFill>
                  <a:schemeClr val="bg1"/>
                </a:solidFill>
              </a:rPr>
              <a:t> вышла: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2021 — «Природа </a:t>
            </a:r>
            <a:r>
              <a:rPr lang="ru-RU" b="1" dirty="0" err="1" smtClean="0">
                <a:solidFill>
                  <a:schemeClr val="bg1"/>
                </a:solidFill>
              </a:rPr>
              <a:t>Средиземья</a:t>
            </a:r>
            <a:r>
              <a:rPr lang="ru-RU" b="1" dirty="0" smtClean="0">
                <a:solidFill>
                  <a:schemeClr val="bg1"/>
                </a:solidFill>
              </a:rPr>
              <a:t>» / </a:t>
            </a:r>
            <a:r>
              <a:rPr lang="en-US" b="1" i="1" dirty="0" smtClean="0">
                <a:solidFill>
                  <a:schemeClr val="bg1"/>
                </a:solidFill>
              </a:rPr>
              <a:t>The Nature of Middle-earth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10 </a:t>
            </a:r>
            <a:r>
              <a:rPr lang="ru-RU" b="1" dirty="0" smtClean="0">
                <a:solidFill>
                  <a:schemeClr val="bg1"/>
                </a:solidFill>
              </a:rPr>
              <a:t>ноября 2022 года под редакцией Брайана </a:t>
            </a:r>
            <a:r>
              <a:rPr lang="ru-RU" b="1" dirty="0" err="1" smtClean="0">
                <a:solidFill>
                  <a:schemeClr val="bg1"/>
                </a:solidFill>
              </a:rPr>
              <a:t>Сибли</a:t>
            </a:r>
            <a:r>
              <a:rPr lang="ru-RU" b="1" dirty="0" smtClean="0">
                <a:solidFill>
                  <a:schemeClr val="bg1"/>
                </a:solidFill>
              </a:rPr>
              <a:t> вышло: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2022 — «Падение </a:t>
            </a:r>
            <a:r>
              <a:rPr lang="ru-RU" b="1" dirty="0" err="1" smtClean="0">
                <a:solidFill>
                  <a:schemeClr val="bg1"/>
                </a:solidFill>
              </a:rPr>
              <a:t>Нуменора</a:t>
            </a:r>
            <a:r>
              <a:rPr lang="ru-RU" b="1" dirty="0" smtClean="0">
                <a:solidFill>
                  <a:schemeClr val="bg1"/>
                </a:solidFill>
              </a:rPr>
              <a:t>» / </a:t>
            </a:r>
            <a:r>
              <a:rPr lang="en-US" b="1" i="1" dirty="0" smtClean="0">
                <a:solidFill>
                  <a:schemeClr val="bg1"/>
                </a:solidFill>
              </a:rPr>
              <a:t>The Fall of </a:t>
            </a:r>
            <a:r>
              <a:rPr lang="en-US" b="1" i="1" dirty="0" err="1" smtClean="0">
                <a:solidFill>
                  <a:schemeClr val="bg1"/>
                </a:solidFill>
              </a:rPr>
              <a:t>Númenor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s://coolwallpapers.me/picsup/5435029-lord-rings-wallpapers.jpg"/>
          <p:cNvPicPr>
            <a:picLocks noChangeAspect="1" noChangeArrowheads="1"/>
          </p:cNvPicPr>
          <p:nvPr/>
        </p:nvPicPr>
        <p:blipFill>
          <a:blip r:embed="rId2" cstate="print">
            <a:lum bright="-40000"/>
          </a:blip>
          <a:srcRect t="5861" r="30530" b="2826"/>
          <a:stretch>
            <a:fillRect/>
          </a:stretch>
        </p:blipFill>
        <p:spPr bwMode="auto">
          <a:xfrm>
            <a:off x="136079" y="135682"/>
            <a:ext cx="8837345" cy="655272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27584" y="4149080"/>
            <a:ext cx="73448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	В </a:t>
            </a:r>
            <a:r>
              <a:rPr lang="ru-RU" sz="2000" b="1" dirty="0" smtClean="0">
                <a:solidFill>
                  <a:schemeClr val="bg1"/>
                </a:solidFill>
              </a:rPr>
              <a:t>2008 году британская газета The Times </a:t>
            </a:r>
            <a:r>
              <a:rPr lang="ru-RU" sz="2000" b="1" dirty="0" smtClean="0">
                <a:solidFill>
                  <a:schemeClr val="bg1"/>
                </a:solidFill>
              </a:rPr>
              <a:t>поставила Джона </a:t>
            </a:r>
            <a:r>
              <a:rPr lang="ru-RU" sz="2000" b="1" dirty="0" err="1" smtClean="0">
                <a:solidFill>
                  <a:schemeClr val="bg1"/>
                </a:solidFill>
              </a:rPr>
              <a:t>Толкина</a:t>
            </a:r>
            <a:r>
              <a:rPr lang="vi-VN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</a:rPr>
              <a:t>на </a:t>
            </a:r>
            <a:r>
              <a:rPr lang="ru-RU" sz="2000" b="1" dirty="0" smtClean="0">
                <a:solidFill>
                  <a:schemeClr val="bg1"/>
                </a:solidFill>
              </a:rPr>
              <a:t>шестое место в списке «50 величайших британских писателей с 1945 </a:t>
            </a:r>
            <a:r>
              <a:rPr lang="ru-RU" sz="2000" b="1" dirty="0" smtClean="0">
                <a:solidFill>
                  <a:schemeClr val="bg1"/>
                </a:solidFill>
              </a:rPr>
              <a:t>года».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	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</TotalTime>
  <Words>29</Words>
  <Application>Microsoft Office PowerPoint</Application>
  <PresentationFormat>Экран (4:3)</PresentationFormat>
  <Paragraphs>55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Вологодский Кооперативный Техникум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Викторова</dc:creator>
  <cp:lastModifiedBy>Викторова</cp:lastModifiedBy>
  <cp:revision>78</cp:revision>
  <dcterms:created xsi:type="dcterms:W3CDTF">2023-01-12T07:07:56Z</dcterms:created>
  <dcterms:modified xsi:type="dcterms:W3CDTF">2023-01-17T08:09:07Z</dcterms:modified>
</cp:coreProperties>
</file>