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1FA0E-1007-4627-B142-BF264CD3D786}" type="datetimeFigureOut">
              <a:rPr lang="ru-RU" smtClean="0"/>
              <a:t>10.10.2019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9A21F-A0ED-4AE8-A4A3-39FF357BCF7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9A21F-A0ED-4AE8-A4A3-39FF357BCF7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7708439-2BE3-4EB1-BD61-9A6B58827275}" type="datetimeFigureOut">
              <a:rPr lang="ru-RU" smtClean="0"/>
              <a:pPr/>
              <a:t>10.10.2019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C19AFE5-9F38-45A7-B322-C1D5D8DA2F4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source.org/wiki/H%C3%A9las!_(%D0%A3%D0%B0%D0%B9%D0%BB%D1%8C%D0%B4;_%D0%9D%D0%B8%D0%BA%D0%BE%D0%BB%D0%B0%D0%B5%D0%B2)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tekstura-bumaga-ogon-korichnevyj-zheltyj-bumazhnyj-fon-treshhina-treshhiny.jpg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79512" y="192301"/>
            <a:ext cx="8784976" cy="6477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28722" y="1484784"/>
            <a:ext cx="788658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165 лет со дня рождения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английского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писателя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Оскара Уайльда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(1904 – 1936 г.)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" name="Рисунок 8" descr="kniga-staraya-pero-stol-vaza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918B69"/>
              </a:clrFrom>
              <a:clrTo>
                <a:srgbClr val="918B69">
                  <a:alpha val="0"/>
                </a:srgbClr>
              </a:clrTo>
            </a:clrChange>
          </a:blip>
          <a:srcRect l="21000" t="57918" b="14547"/>
          <a:stretch>
            <a:fillRect/>
          </a:stretch>
        </p:blipFill>
        <p:spPr>
          <a:xfrm>
            <a:off x="3419872" y="4869160"/>
            <a:ext cx="5417840" cy="17281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25664cfa6c02f55ec9e5985f77b966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332656"/>
            <a:ext cx="3713249" cy="6189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95536" y="332656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b="1" dirty="0" smtClean="0">
                <a:solidFill>
                  <a:srgbClr val="C00000"/>
                </a:solidFill>
              </a:rPr>
              <a:t>О́скар Фи́нгал О’Фла́эрти Уи́ллс Уа́йльд</a:t>
            </a:r>
            <a:r>
              <a:rPr lang="vi-VN" dirty="0" smtClean="0">
                <a:solidFill>
                  <a:srgbClr val="C00000"/>
                </a:solidFill>
              </a:rPr>
              <a:t> </a:t>
            </a:r>
            <a:endParaRPr lang="ru-RU" dirty="0" smtClean="0">
              <a:solidFill>
                <a:srgbClr val="C00000"/>
              </a:solidFill>
            </a:endParaRPr>
          </a:p>
          <a:p>
            <a:pPr algn="ctr"/>
            <a:r>
              <a:rPr lang="ru-RU" dirty="0" smtClean="0"/>
              <a:t>родился </a:t>
            </a:r>
            <a:r>
              <a:rPr lang="en-US" dirty="0" smtClean="0"/>
              <a:t>16 </a:t>
            </a:r>
            <a:r>
              <a:rPr lang="vi-VN" dirty="0" smtClean="0"/>
              <a:t>октября 1854 года</a:t>
            </a: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vi-VN" dirty="0" smtClean="0"/>
              <a:t>Дублин</a:t>
            </a:r>
            <a:r>
              <a:rPr lang="ru-RU" dirty="0" smtClean="0"/>
              <a:t>е</a:t>
            </a:r>
          </a:p>
          <a:p>
            <a:pPr algn="ctr"/>
            <a:r>
              <a:rPr lang="ru-RU" dirty="0" smtClean="0"/>
              <a:t>а</a:t>
            </a:r>
            <a:r>
              <a:rPr lang="vi-VN" dirty="0" smtClean="0"/>
              <a:t>нглийский писатель и поэт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1556792"/>
            <a:ext cx="475252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1600" dirty="0" smtClean="0"/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Отец Уайльда был ведущим в Ирландии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ото-офтальмологом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Джейн Уайльд (мать) под псевдонимом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Speranza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писала стихи для революционного движения «Молодые ирландцы» в 1848 году и всю жизнь оставалась ирландской националисткой.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До девяти лет Оскар Уайльд получал образование 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домуС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1864 по 1871 год Оскар Уайльд обучался в Королевской школе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Порторашколу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 золотой медалью, Уайльд был удостоен Королевской школьной стипендии для учёбы в дублинском Тринити-колледже.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Тринити-колледже (1871—1874) Уайльд изучал античную историю и культуру, где снова с блеском проявлял свои способности в древних языках.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 1874 году Уайльд, удостоившись стипендии на обучение в оксфордском колледже Магдалины на классическом отделении, поступает туда.</a:t>
            </a:r>
          </a:p>
          <a:p>
            <a:pPr algn="just">
              <a:buFont typeface="Arial" pitchFamily="34" charset="0"/>
              <a:buChar char="•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По окончании университета в 1878 году Оскар Уайльд переселился в Лондон.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79909" y="188640"/>
            <a:ext cx="930382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Первый поэтический сборник </a:t>
            </a:r>
          </a:p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«Стихотворения» (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Poems)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 descr="89_tn3.jpg"/>
          <p:cNvPicPr>
            <a:picLocks noChangeAspect="1"/>
          </p:cNvPicPr>
          <p:nvPr/>
        </p:nvPicPr>
        <p:blipFill>
          <a:blip r:embed="rId2" cstate="print"/>
          <a:srcRect l="13251" r="13250"/>
          <a:stretch>
            <a:fillRect/>
          </a:stretch>
        </p:blipFill>
        <p:spPr>
          <a:xfrm>
            <a:off x="395536" y="2348880"/>
            <a:ext cx="3024336" cy="4114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851920" y="2348880"/>
            <a:ext cx="49685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1881 году вышел первый поэтический сборник </a:t>
            </a:r>
            <a:r>
              <a:rPr lang="ru-RU" i="1" dirty="0" smtClean="0"/>
              <a:t>«Стихотворения»</a:t>
            </a:r>
            <a:r>
              <a:rPr lang="ru-RU" dirty="0" smtClean="0"/>
              <a:t> (</a:t>
            </a:r>
            <a:r>
              <a:rPr lang="ru-RU" i="1" dirty="0" err="1" smtClean="0"/>
              <a:t>Poems</a:t>
            </a:r>
            <a:r>
              <a:rPr lang="ru-RU" dirty="0" smtClean="0"/>
              <a:t>), написанный в духе «братьев прерафаэлитов». Он выдержал пять переизданий по 250 экземпляров в течение года. Все расходы по изданию взял на себя сам Уайльд. Ранние стихи его отмечены влиянием импрессионизма, в них выражены непосредственные единичные впечатления, они невероятно живописны.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2" cstate="print"/>
          <a:srcRect l="6601" t="5901" r="9401" b="6951"/>
          <a:stretch>
            <a:fillRect/>
          </a:stretch>
        </p:blipFill>
        <p:spPr>
          <a:xfrm>
            <a:off x="4788024" y="332656"/>
            <a:ext cx="4320480" cy="5976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5004048" y="1196752"/>
            <a:ext cx="39604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/>
              <a:t>Hélas</a:t>
            </a:r>
            <a:r>
              <a:rPr lang="ru-RU" b="1" dirty="0" smtClean="0"/>
              <a:t>!</a:t>
            </a:r>
            <a:endParaRPr lang="en-US" b="1" baseline="30000" dirty="0"/>
          </a:p>
          <a:p>
            <a:endParaRPr lang="ru-RU" dirty="0" smtClean="0"/>
          </a:p>
          <a:p>
            <a:pPr algn="ctr"/>
            <a:r>
              <a:rPr lang="ru-RU" sz="1600" dirty="0" smtClean="0"/>
              <a:t>С любою страстью по теченью плыть, </a:t>
            </a:r>
            <a:br>
              <a:rPr lang="ru-RU" sz="1600" dirty="0" smtClean="0"/>
            </a:br>
            <a:r>
              <a:rPr lang="ru-RU" sz="1600" dirty="0" smtClean="0"/>
              <a:t>Пока душа как лютня для ветров —</a:t>
            </a:r>
            <a:br>
              <a:rPr lang="ru-RU" sz="1600" dirty="0" smtClean="0"/>
            </a:br>
            <a:r>
              <a:rPr lang="ru-RU" sz="1600" dirty="0" smtClean="0"/>
              <a:t>За это я был в жертву дать готов </a:t>
            </a:r>
            <a:br>
              <a:rPr lang="ru-RU" sz="1600" dirty="0" smtClean="0"/>
            </a:br>
            <a:r>
              <a:rPr lang="ru-RU" sz="1600" dirty="0" smtClean="0"/>
              <a:t>Ученья мудрость и аскетом жить? </a:t>
            </a:r>
            <a:br>
              <a:rPr lang="ru-RU" sz="1600" dirty="0" smtClean="0"/>
            </a:br>
            <a:r>
              <a:rPr lang="ru-RU" sz="1600" dirty="0" smtClean="0"/>
              <a:t>А жизни свитком предстояло быть, </a:t>
            </a:r>
            <a:br>
              <a:rPr lang="ru-RU" sz="1600" dirty="0" smtClean="0"/>
            </a:br>
            <a:r>
              <a:rPr lang="ru-RU" sz="1600" dirty="0" smtClean="0"/>
              <a:t>Что перечеркнут сворой шалунов </a:t>
            </a:r>
            <a:br>
              <a:rPr lang="ru-RU" sz="1600" dirty="0" smtClean="0"/>
            </a:br>
            <a:r>
              <a:rPr lang="ru-RU" sz="1600" dirty="0" smtClean="0"/>
              <a:t>На празднике, где праздность спетых слов </a:t>
            </a:r>
            <a:br>
              <a:rPr lang="ru-RU" sz="1600" dirty="0" smtClean="0"/>
            </a:br>
            <a:r>
              <a:rPr lang="ru-RU" sz="1600" dirty="0" smtClean="0"/>
              <a:t>Все сущее способна исказить. </a:t>
            </a:r>
            <a:br>
              <a:rPr lang="ru-RU" sz="1600" dirty="0" smtClean="0"/>
            </a:br>
            <a:r>
              <a:rPr lang="ru-RU" sz="1600" dirty="0" smtClean="0"/>
              <a:t>Но ведь, конечно, солнечных высот</a:t>
            </a:r>
            <a:br>
              <a:rPr lang="ru-RU" sz="1600" dirty="0" smtClean="0"/>
            </a:br>
            <a:r>
              <a:rPr lang="ru-RU" sz="1600" dirty="0" smtClean="0"/>
              <a:t>Я мог достичь; где фальшь живет, играя, </a:t>
            </a:r>
            <a:br>
              <a:rPr lang="ru-RU" sz="1600" dirty="0" smtClean="0"/>
            </a:br>
            <a:r>
              <a:rPr lang="ru-RU" sz="1600" dirty="0" smtClean="0"/>
              <a:t>Для слуха Бога чистый взять аккорд. </a:t>
            </a:r>
            <a:br>
              <a:rPr lang="ru-RU" sz="1600" dirty="0" smtClean="0"/>
            </a:br>
            <a:r>
              <a:rPr lang="ru-RU" sz="1600" dirty="0" smtClean="0"/>
              <a:t>То время умерло? В любовный мед </a:t>
            </a:r>
            <a:br>
              <a:rPr lang="ru-RU" sz="1600" dirty="0" smtClean="0"/>
            </a:br>
            <a:r>
              <a:rPr lang="ru-RU" sz="1600" dirty="0" smtClean="0"/>
              <a:t>Я небольшой свой жезл опять вонзаю. </a:t>
            </a:r>
            <a:br>
              <a:rPr lang="ru-RU" sz="1600" dirty="0" smtClean="0"/>
            </a:br>
            <a:r>
              <a:rPr lang="ru-RU" sz="1600" dirty="0" smtClean="0"/>
              <a:t>И что, души наследство я теряю?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76672"/>
            <a:ext cx="4824536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Сборник открывается  </a:t>
            </a:r>
            <a:endParaRPr lang="en-US" sz="4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стихотворением </a:t>
            </a:r>
            <a:r>
              <a:rPr lang="ru-RU" sz="4800" b="1" i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 tooltip="s:Hélas! (Уайльд; Николаев)"/>
              </a:rPr>
              <a:t>Hélas</a:t>
            </a:r>
            <a:r>
              <a:rPr lang="ru-RU" sz="4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 tooltip="s:Hélas! (Уайльд; Николаев)"/>
              </a:rPr>
              <a:t>!</a:t>
            </a: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endParaRPr lang="en-US" sz="4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котором выражено </a:t>
            </a:r>
            <a:endParaRPr lang="en-US" sz="4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кредо автора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528" y="404664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 smtClean="0"/>
              <a:t>В возрасте 24 лет Уайльд переезжает жить в столицу Великобритании. Он становится популярным завсегдатаем светских салонов Лондона за счет своих ироничных и противоречивых высказываний и манеры одеваться. Вкусы и привычки </a:t>
            </a:r>
            <a:r>
              <a:rPr lang="ru-RU" dirty="0" err="1" smtClean="0"/>
              <a:t>Уайлда</a:t>
            </a:r>
            <a:r>
              <a:rPr lang="ru-RU" dirty="0" smtClean="0"/>
              <a:t> диктовали моду для интеллигенции и аристократии. Вскоре стало появляться много молодых людей, которые во всем старались подражать своему кумиру. Шутки молодого ирландца его поклонниками разбирались на цитаты. </a:t>
            </a:r>
            <a:endParaRPr lang="ru-RU" dirty="0"/>
          </a:p>
        </p:txBody>
      </p:sp>
      <p:pic>
        <p:nvPicPr>
          <p:cNvPr id="4" name="Рисунок 3" descr="01_ijQz6u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348880"/>
            <a:ext cx="6286500" cy="419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.jpg"/>
          <p:cNvPicPr>
            <a:picLocks noChangeAspect="1"/>
          </p:cNvPicPr>
          <p:nvPr/>
        </p:nvPicPr>
        <p:blipFill>
          <a:blip r:embed="rId2" cstate="print"/>
          <a:srcRect l="6601" t="5901" r="8001" b="5901"/>
          <a:stretch>
            <a:fillRect/>
          </a:stretch>
        </p:blipFill>
        <p:spPr>
          <a:xfrm rot="5400000">
            <a:off x="1758116" y="-176972"/>
            <a:ext cx="5699776" cy="7848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115616" y="0"/>
            <a:ext cx="705678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Цитаты Уайльда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484784"/>
            <a:ext cx="66967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«Положительные люди действуют на нервы, плохие — на воображение</a:t>
            </a:r>
            <a:r>
              <a:rPr lang="ru-RU" dirty="0" smtClean="0"/>
              <a:t>».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«Как сказал один остроумный француз, женщины вдохновляют нас на великие дела, но вечно мешают нам их творить</a:t>
            </a:r>
            <a:r>
              <a:rPr lang="ru-RU" dirty="0" smtClean="0"/>
              <a:t>».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«Циник — это человек, который всему знает цену и ничего не ценит</a:t>
            </a:r>
            <a:r>
              <a:rPr lang="ru-RU" dirty="0" smtClean="0"/>
              <a:t>».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«Влюбленность начинается с того, что человек обманывает себя, а кончается тем, что он обманывает другого</a:t>
            </a:r>
            <a:r>
              <a:rPr lang="ru-RU" dirty="0" smtClean="0"/>
              <a:t>».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«В жизни бывают только две настоящие трагедии: одна — когда не получаешь того, чего хочешь, а вторая — когда получаешь».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352928" cy="6391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Свою первую лекцию, которая называлась „</a:t>
            </a:r>
            <a:r>
              <a:rPr lang="ru-RU" sz="1600" i="1" dirty="0" smtClean="0"/>
              <a:t>РЕНЕССАНС АНГЛИЙСКОГО ИСКУССТВА</a:t>
            </a:r>
            <a:r>
              <a:rPr lang="ru-RU" sz="1600" dirty="0" smtClean="0"/>
              <a:t>“, он завершил словами: </a:t>
            </a:r>
            <a:endParaRPr lang="en-US" sz="1600" dirty="0" smtClean="0"/>
          </a:p>
          <a:p>
            <a:pPr algn="r"/>
            <a:r>
              <a:rPr lang="ru-RU" sz="1600" dirty="0" smtClean="0">
                <a:solidFill>
                  <a:srgbClr val="C00000"/>
                </a:solidFill>
              </a:rPr>
              <a:t>„Мы все расточаем свои дни в поисках смысла жизни. </a:t>
            </a:r>
            <a:endParaRPr lang="en-US" sz="1600" dirty="0" smtClean="0">
              <a:solidFill>
                <a:srgbClr val="C00000"/>
              </a:solidFill>
            </a:endParaRPr>
          </a:p>
          <a:p>
            <a:pPr algn="r"/>
            <a:r>
              <a:rPr lang="ru-RU" sz="1600" dirty="0" smtClean="0">
                <a:solidFill>
                  <a:srgbClr val="C00000"/>
                </a:solidFill>
              </a:rPr>
              <a:t>Знайте же, этот смысл — в Искусстве“. </a:t>
            </a:r>
            <a:endParaRPr lang="en-US" sz="1600" dirty="0" smtClean="0">
              <a:solidFill>
                <a:srgbClr val="C00000"/>
              </a:solidFill>
            </a:endParaRPr>
          </a:p>
          <a:p>
            <a:endParaRPr lang="en-US" sz="1600" dirty="0" smtClean="0"/>
          </a:p>
          <a:p>
            <a:pPr algn="just"/>
            <a:r>
              <a:rPr lang="ru-RU" sz="1600" dirty="0" smtClean="0"/>
              <a:t>На его лекции в Бостоне в зал перед самым выходом Уайльда явилась группа местных денди (60 студентов из Гарвардского университета) в коротких бриджах с открытыми икрами и смокингах, с подсолнухами в руках — совсем </a:t>
            </a:r>
            <a:r>
              <a:rPr lang="ru-RU" sz="1600" dirty="0" err="1" smtClean="0"/>
              <a:t>по-уайльдовски</a:t>
            </a:r>
            <a:r>
              <a:rPr lang="ru-RU" sz="1600" dirty="0" smtClean="0"/>
              <a:t>. Их целью было обескуражить лектора. Выйдя на сцену, Уайльд незатейливо начал лекцию и, как бы невзначай оглядев фантастические фигуры, с улыбкой воскликнул: </a:t>
            </a:r>
            <a:endParaRPr lang="en-US" sz="1600" dirty="0" smtClean="0"/>
          </a:p>
          <a:p>
            <a:pPr algn="r"/>
            <a:r>
              <a:rPr lang="ru-RU" sz="1600" dirty="0" smtClean="0">
                <a:solidFill>
                  <a:srgbClr val="C00000"/>
                </a:solidFill>
              </a:rPr>
              <a:t>„Я впервые прошу Всевышнего избавить меня от последователей!“ </a:t>
            </a:r>
            <a:endParaRPr lang="en-US" sz="1600" dirty="0" smtClean="0">
              <a:solidFill>
                <a:srgbClr val="C00000"/>
              </a:solidFill>
            </a:endParaRPr>
          </a:p>
          <a:p>
            <a:endParaRPr lang="en-US" sz="1600" dirty="0" smtClean="0"/>
          </a:p>
          <a:p>
            <a:pPr algn="just"/>
            <a:r>
              <a:rPr lang="ru-RU" sz="1600" dirty="0" smtClean="0"/>
              <a:t>Один молодой человек писал матери в это время под впечатлением посещения Уайльдом колледжа, где он учился: </a:t>
            </a:r>
            <a:endParaRPr lang="en-US" sz="1600" dirty="0" smtClean="0"/>
          </a:p>
          <a:p>
            <a:pPr algn="r"/>
            <a:r>
              <a:rPr lang="ru-RU" sz="1600" dirty="0" smtClean="0">
                <a:solidFill>
                  <a:srgbClr val="C00000"/>
                </a:solidFill>
              </a:rPr>
              <a:t>„У него великолепная дикция, и его способности к изъяснению своих мыслей достойны высших похвал. Фразы, которые он произносит, благозвучны и то и дело вспыхивают самоцветами красоты. … Его речь очень приятна — легка, красива, занимательна“. </a:t>
            </a:r>
            <a:endParaRPr lang="en-US" sz="1600" dirty="0" smtClean="0">
              <a:solidFill>
                <a:srgbClr val="C00000"/>
              </a:solidFill>
            </a:endParaRPr>
          </a:p>
          <a:p>
            <a:endParaRPr lang="en-US" sz="1600" dirty="0" smtClean="0"/>
          </a:p>
          <a:p>
            <a:pPr algn="just"/>
            <a:r>
              <a:rPr lang="ru-RU" sz="1600" dirty="0" smtClean="0"/>
              <a:t>В Чикаго Уайльд на вопрос о том, как ему понравился Сан-Франциско, ответил:</a:t>
            </a:r>
            <a:endParaRPr lang="en-US" sz="1600" dirty="0" smtClean="0"/>
          </a:p>
          <a:p>
            <a:pPr algn="r"/>
            <a:r>
              <a:rPr lang="ru-RU" sz="1600" dirty="0" smtClean="0">
                <a:solidFill>
                  <a:srgbClr val="C00000"/>
                </a:solidFill>
              </a:rPr>
              <a:t>„Это Италия, но без её искусства“. </a:t>
            </a:r>
            <a:endParaRPr lang="en-US" sz="1600" dirty="0" smtClean="0">
              <a:solidFill>
                <a:srgbClr val="C00000"/>
              </a:solidFill>
            </a:endParaRPr>
          </a:p>
          <a:p>
            <a:endParaRPr lang="en-US" sz="1600" dirty="0" smtClean="0"/>
          </a:p>
          <a:p>
            <a:pPr algn="just"/>
            <a:r>
              <a:rPr lang="ru-RU" sz="1600" dirty="0" smtClean="0"/>
              <a:t>Всё его турне по Америке было образцом смелости и изящества, равно как и неуместности и саморекламы. Своему давнишнему знакомому Джеймсу Макнилу </a:t>
            </a:r>
            <a:r>
              <a:rPr lang="ru-RU" sz="1600" dirty="0" err="1" smtClean="0"/>
              <a:t>Уистлеру</a:t>
            </a:r>
            <a:r>
              <a:rPr lang="ru-RU" sz="1600" dirty="0" smtClean="0"/>
              <a:t> в письме из Оттавы Уайльд шутливо хвастался: </a:t>
            </a:r>
            <a:endParaRPr lang="en-US" sz="1600" dirty="0" smtClean="0"/>
          </a:p>
          <a:p>
            <a:pPr algn="r"/>
            <a:r>
              <a:rPr lang="ru-RU" sz="1600" dirty="0" smtClean="0">
                <a:solidFill>
                  <a:srgbClr val="C00000"/>
                </a:solidFill>
              </a:rPr>
              <a:t>„Америку я уже цивилизовал — остались только небеса!“ 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7368" y="0"/>
            <a:ext cx="43492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Личная жизнь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836712"/>
            <a:ext cx="83529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Оскар Уайльд с молодости отличался влюбчивостью. Его первыми увлечениями были </a:t>
            </a:r>
            <a:r>
              <a:rPr lang="ru-RU" dirty="0" err="1" smtClean="0"/>
              <a:t>Флорри</a:t>
            </a:r>
            <a:r>
              <a:rPr lang="ru-RU" dirty="0" smtClean="0"/>
              <a:t> </a:t>
            </a:r>
            <a:r>
              <a:rPr lang="ru-RU" dirty="0" err="1" smtClean="0"/>
              <a:t>Бэлкум</a:t>
            </a:r>
            <a:r>
              <a:rPr lang="ru-RU" dirty="0" smtClean="0"/>
              <a:t>, актриса </a:t>
            </a:r>
            <a:r>
              <a:rPr lang="ru-RU" dirty="0" err="1" smtClean="0"/>
              <a:t>Лилли</a:t>
            </a:r>
            <a:r>
              <a:rPr lang="ru-RU" dirty="0" smtClean="0"/>
              <a:t> </a:t>
            </a:r>
            <a:r>
              <a:rPr lang="ru-RU" dirty="0" err="1" smtClean="0"/>
              <a:t>Лангтри</a:t>
            </a:r>
            <a:r>
              <a:rPr lang="ru-RU" dirty="0" smtClean="0"/>
              <a:t>. Но в возрасте 27 лет Уайльд знакомится с </a:t>
            </a:r>
            <a:r>
              <a:rPr lang="ru-RU" dirty="0" err="1" smtClean="0"/>
              <a:t>Констанцией</a:t>
            </a:r>
            <a:r>
              <a:rPr lang="ru-RU" dirty="0" smtClean="0"/>
              <a:t> Ллойд, дочерью ирландского юриста, которая после бурного трехгодичного романа становится его женой. Вскоре в семье лондонского денди появляются мальчики-погодки - сыновья </a:t>
            </a:r>
            <a:r>
              <a:rPr lang="ru-RU" dirty="0" err="1" smtClean="0"/>
              <a:t>Сирил</a:t>
            </a:r>
            <a:r>
              <a:rPr lang="ru-RU" dirty="0" smtClean="0"/>
              <a:t> и </a:t>
            </a:r>
            <a:r>
              <a:rPr lang="ru-RU" dirty="0" err="1" smtClean="0"/>
              <a:t>Вивиан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Рисунок 4" descr="02_uNJRon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81844" y="2478360"/>
            <a:ext cx="6286500" cy="4191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908720"/>
            <a:ext cx="52565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 smtClean="0"/>
              <a:t>Через несколько лет совместной жизни брак Оскара и </a:t>
            </a:r>
            <a:r>
              <a:rPr lang="ru-RU" dirty="0" err="1" smtClean="0"/>
              <a:t>К</a:t>
            </a:r>
            <a:r>
              <a:rPr lang="ru-RU" dirty="0" err="1" smtClean="0"/>
              <a:t>онстанции</a:t>
            </a:r>
            <a:r>
              <a:rPr lang="ru-RU" dirty="0" smtClean="0"/>
              <a:t> </a:t>
            </a:r>
            <a:r>
              <a:rPr lang="ru-RU" dirty="0" smtClean="0"/>
              <a:t>распадается. В 1897 Уайльд покидает родину и переезжает жить в Париж. Взяв псевдоним Себастьян </a:t>
            </a:r>
            <a:r>
              <a:rPr lang="ru-RU" dirty="0" err="1" smtClean="0"/>
              <a:t>Мельмот</a:t>
            </a:r>
            <a:r>
              <a:rPr lang="ru-RU" dirty="0" smtClean="0"/>
              <a:t>, Оскар приступает к литературной деятельности и пишет знаменитое произведение последних лет своей жизни «Балладу </a:t>
            </a:r>
            <a:r>
              <a:rPr lang="ru-RU" dirty="0" err="1" smtClean="0"/>
              <a:t>Редингской</a:t>
            </a:r>
            <a:r>
              <a:rPr lang="ru-RU" dirty="0" smtClean="0"/>
              <a:t> тюрьмы». </a:t>
            </a:r>
            <a:endParaRPr lang="ru-RU" dirty="0"/>
          </a:p>
        </p:txBody>
      </p:sp>
      <p:pic>
        <p:nvPicPr>
          <p:cNvPr id="3" name="Рисунок 2" descr="k_jwShKiTDyIw_5LFhWA-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124744"/>
            <a:ext cx="3168352" cy="4926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Depiction-of-Oscar-Wilde-on-Tri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2996952"/>
            <a:ext cx="5068845" cy="3742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82053" y="0"/>
            <a:ext cx="877990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Баллада </a:t>
            </a:r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Рэдингской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тюрьмы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0"/>
            <a:ext cx="792088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Последний год жизни писателя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772816"/>
            <a:ext cx="316835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dirty="0" smtClean="0"/>
              <a:t>В начале 1900 года Оскар заболевает ушной инфекцией, </a:t>
            </a:r>
            <a:r>
              <a:rPr lang="ru-RU" dirty="0" smtClean="0"/>
              <a:t>которая </a:t>
            </a:r>
            <a:r>
              <a:rPr lang="ru-RU" dirty="0" smtClean="0"/>
              <a:t>спровоцировала развитие менингита. Воспаление мозга и стало причиной смерти писателя 30 ноября того же года. Уайльд был похоронен на одном из кладбищ в Париже, а через одно десятилетие его могила была перенесена на кладбище Пер-Лашез. На месте захоронения писателя установлен памятник в виде головы Сфинкса. </a:t>
            </a:r>
            <a:endParaRPr lang="ru-RU" dirty="0"/>
          </a:p>
        </p:txBody>
      </p:sp>
      <p:pic>
        <p:nvPicPr>
          <p:cNvPr id="4" name="Рисунок 3" descr="Pamyatnik-Oskaru-Uayl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7864" y="2276872"/>
            <a:ext cx="5607621" cy="3899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3954" y="0"/>
            <a:ext cx="58760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Интересные факты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87824" y="980728"/>
            <a:ext cx="57606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 algn="just">
              <a:buFont typeface="Arial" pitchFamily="34" charset="0"/>
              <a:buChar char="•"/>
            </a:pPr>
            <a:r>
              <a:rPr lang="ru-RU" dirty="0" smtClean="0"/>
              <a:t>По результатам опроса, который проводился среди зрителей канала ВВС, Оскар Уайльд признан самым остроумным человеком, когда-либо жившем в Англии.</a:t>
            </a:r>
          </a:p>
          <a:p>
            <a:pPr indent="-457200" algn="just">
              <a:buFont typeface="Arial" pitchFamily="34" charset="0"/>
              <a:buChar char="•"/>
            </a:pPr>
            <a:r>
              <a:rPr lang="ru-RU" dirty="0" smtClean="0"/>
              <a:t>Дом привидений Токийского Диснейленда украшен портретом молодого Дориана Грея, который меняет картинку на изображение страшного старика.</a:t>
            </a:r>
          </a:p>
        </p:txBody>
      </p:sp>
      <p:pic>
        <p:nvPicPr>
          <p:cNvPr id="4" name="Рисунок 3" descr="Без-имени-1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5536" y="980728"/>
            <a:ext cx="2448272" cy="16321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doriangraydoriangray32847354160010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20480" y="4509120"/>
            <a:ext cx="4283968" cy="22490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51520" y="2708921"/>
            <a:ext cx="84969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 algn="just">
              <a:buFont typeface="Arial" pitchFamily="34" charset="0"/>
              <a:buChar char="•"/>
            </a:pPr>
            <a:r>
              <a:rPr lang="ru-RU" dirty="0" smtClean="0"/>
              <a:t>Путешествуя по США, Оскар Уайльд заключил пари с одним американцем на самую неправдоподобную фразу. Первая же реплика оппонента: «Однажды американский джентльмен...» принесла ему победу. Оскар Уайльд остановил его и признал свое поражение.</a:t>
            </a:r>
          </a:p>
          <a:p>
            <a:pPr indent="-457200" algn="just">
              <a:buFont typeface="Arial" pitchFamily="34" charset="0"/>
              <a:buChar char="•"/>
            </a:pPr>
            <a:r>
              <a:rPr lang="ru-RU" dirty="0" smtClean="0"/>
              <a:t>Написанный Уайльдом и переданный в палату общин «Акте о тюрьмах» был принят к рассмотрению и повлиял на дальнейшее улучшение условий содержания заключенных.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51520" y="4725144"/>
            <a:ext cx="38884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457200" algn="just">
              <a:buFont typeface="Arial" pitchFamily="34" charset="0"/>
              <a:buChar char="•"/>
            </a:pPr>
            <a:r>
              <a:rPr lang="ru-RU" dirty="0" smtClean="0"/>
              <a:t>Роман «Портрет Дориана Грея» был воплощен силами кинематографа уже более 25 раз.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book-26_1.jpg"/>
          <p:cNvPicPr>
            <a:picLocks noChangeAspect="1"/>
          </p:cNvPicPr>
          <p:nvPr/>
        </p:nvPicPr>
        <p:blipFill>
          <a:blip r:embed="rId2" cstate="print"/>
          <a:srcRect l="6579" r="4605"/>
          <a:stretch>
            <a:fillRect/>
          </a:stretch>
        </p:blipFill>
        <p:spPr>
          <a:xfrm>
            <a:off x="179512" y="188640"/>
            <a:ext cx="1944216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Прямоугольник 1"/>
          <p:cNvSpPr/>
          <p:nvPr/>
        </p:nvSpPr>
        <p:spPr>
          <a:xfrm>
            <a:off x="3582787" y="0"/>
            <a:ext cx="197842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Книги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5816" y="980728"/>
            <a:ext cx="3384376" cy="53553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ru-RU" dirty="0" smtClean="0"/>
              <a:t>«Равенна» (1878)</a:t>
            </a:r>
          </a:p>
          <a:p>
            <a:r>
              <a:rPr lang="ru-RU" dirty="0" smtClean="0"/>
              <a:t>«Сад Эроса» (1881)</a:t>
            </a:r>
          </a:p>
          <a:p>
            <a:r>
              <a:rPr lang="ru-RU" dirty="0" smtClean="0"/>
              <a:t>«Герцогиня </a:t>
            </a:r>
            <a:r>
              <a:rPr lang="ru-RU" dirty="0" err="1" smtClean="0"/>
              <a:t>Падуанская</a:t>
            </a:r>
            <a:r>
              <a:rPr lang="ru-RU" dirty="0" smtClean="0"/>
              <a:t>» (1883)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Кентервильское</a:t>
            </a:r>
            <a:r>
              <a:rPr lang="ru-RU" dirty="0" smtClean="0"/>
              <a:t> привидение» (1887)</a:t>
            </a:r>
          </a:p>
          <a:p>
            <a:r>
              <a:rPr lang="ru-RU" dirty="0" smtClean="0"/>
              <a:t>«Преступление лорда Артура </a:t>
            </a:r>
            <a:r>
              <a:rPr lang="ru-RU" dirty="0" err="1" smtClean="0"/>
              <a:t>Сэвила</a:t>
            </a:r>
            <a:r>
              <a:rPr lang="ru-RU" dirty="0" smtClean="0"/>
              <a:t>» (1888)</a:t>
            </a:r>
          </a:p>
          <a:p>
            <a:r>
              <a:rPr lang="ru-RU" dirty="0" smtClean="0"/>
              <a:t>«„Счастливый принц“ и другие сказки» (1888)</a:t>
            </a:r>
          </a:p>
          <a:p>
            <a:r>
              <a:rPr lang="ru-RU" dirty="0" smtClean="0"/>
              <a:t>«Портрет Дориана Грея» (1890)</a:t>
            </a:r>
          </a:p>
          <a:p>
            <a:r>
              <a:rPr lang="ru-RU" dirty="0" smtClean="0"/>
              <a:t>«</a:t>
            </a:r>
            <a:r>
              <a:rPr lang="ru-RU" dirty="0" err="1" smtClean="0"/>
              <a:t>Саломея</a:t>
            </a:r>
            <a:r>
              <a:rPr lang="ru-RU" dirty="0" smtClean="0"/>
              <a:t>» (1891)</a:t>
            </a:r>
          </a:p>
          <a:p>
            <a:r>
              <a:rPr lang="ru-RU" dirty="0" smtClean="0"/>
              <a:t>«Гранатовый домик» (1891)</a:t>
            </a:r>
          </a:p>
          <a:p>
            <a:r>
              <a:rPr lang="ru-RU" dirty="0" smtClean="0"/>
              <a:t>«Веер леди </a:t>
            </a:r>
            <a:r>
              <a:rPr lang="ru-RU" dirty="0" err="1" smtClean="0"/>
              <a:t>Уиндермир</a:t>
            </a:r>
            <a:r>
              <a:rPr lang="ru-RU" dirty="0" smtClean="0"/>
              <a:t>» (1892)</a:t>
            </a:r>
          </a:p>
          <a:p>
            <a:r>
              <a:rPr lang="ru-RU" dirty="0" smtClean="0"/>
              <a:t>«Женщина, не стоящая внимания» (1893)</a:t>
            </a:r>
          </a:p>
          <a:p>
            <a:r>
              <a:rPr lang="ru-RU" dirty="0" smtClean="0"/>
              <a:t>«Сфинкс» (1894)</a:t>
            </a:r>
          </a:p>
          <a:p>
            <a:r>
              <a:rPr lang="ru-RU" dirty="0" smtClean="0"/>
              <a:t>«Идеальный муж» (1895)</a:t>
            </a:r>
          </a:p>
          <a:p>
            <a:r>
              <a:rPr lang="ru-RU" dirty="0" smtClean="0"/>
              <a:t>«Баллада </a:t>
            </a:r>
            <a:r>
              <a:rPr lang="ru-RU" dirty="0" err="1" smtClean="0"/>
              <a:t>Редингской</a:t>
            </a:r>
            <a:r>
              <a:rPr lang="ru-RU" dirty="0" smtClean="0"/>
              <a:t> тюрьмы» (1898)</a:t>
            </a:r>
            <a:endParaRPr lang="ru-RU" dirty="0"/>
          </a:p>
        </p:txBody>
      </p:sp>
      <p:pic>
        <p:nvPicPr>
          <p:cNvPr id="5" name="Рисунок 4" descr="978-5-389-07441-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16632"/>
            <a:ext cx="1827694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 descr="10248675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1772816"/>
            <a:ext cx="1788199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 descr="978133218463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45019" y="1844824"/>
            <a:ext cx="1915413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10203165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3717032"/>
            <a:ext cx="1800352" cy="28803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Рисунок 3" descr="978-5-389-03526-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64288" y="3717032"/>
            <a:ext cx="1825168" cy="28640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513</TotalTime>
  <Words>756</Words>
  <Application>Microsoft Office PowerPoint</Application>
  <PresentationFormat>Экран (4:3)</PresentationFormat>
  <Paragraphs>78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Вологодский Кооперативный Техникум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Викторова</dc:creator>
  <cp:lastModifiedBy>Викторова</cp:lastModifiedBy>
  <cp:revision>54</cp:revision>
  <dcterms:created xsi:type="dcterms:W3CDTF">2019-10-08T08:04:14Z</dcterms:created>
  <dcterms:modified xsi:type="dcterms:W3CDTF">2019-10-10T08:14:10Z</dcterms:modified>
</cp:coreProperties>
</file>